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4" r:id="rId5"/>
    <p:sldId id="265" r:id="rId6"/>
    <p:sldId id="274" r:id="rId7"/>
    <p:sldId id="266" r:id="rId8"/>
    <p:sldId id="267" r:id="rId9"/>
    <p:sldId id="271" r:id="rId10"/>
    <p:sldId id="262" r:id="rId11"/>
    <p:sldId id="275" r:id="rId12"/>
    <p:sldId id="269" r:id="rId13"/>
    <p:sldId id="272" r:id="rId14"/>
    <p:sldId id="280" r:id="rId15"/>
    <p:sldId id="273" r:id="rId16"/>
    <p:sldId id="270" r:id="rId17"/>
    <p:sldId id="276" r:id="rId18"/>
    <p:sldId id="281" r:id="rId19"/>
    <p:sldId id="282" r:id="rId20"/>
    <p:sldId id="283" r:id="rId21"/>
    <p:sldId id="277" r:id="rId22"/>
    <p:sldId id="278" r:id="rId23"/>
    <p:sldId id="284" r:id="rId24"/>
    <p:sldId id="279" r:id="rId25"/>
    <p:sldId id="285" r:id="rId26"/>
    <p:sldId id="263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  <a:srgbClr val="FF8415"/>
    <a:srgbClr val="FC9F24"/>
    <a:srgbClr val="E18203"/>
    <a:srgbClr val="DEDEDE"/>
    <a:srgbClr val="E37900"/>
    <a:srgbClr val="EEA453"/>
    <a:srgbClr val="55AB76"/>
    <a:srgbClr val="E67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1732" autoAdjust="0"/>
    <p:restoredTop sz="94660"/>
  </p:normalViewPr>
  <p:slideViewPr>
    <p:cSldViewPr snapToGrid="0">
      <p:cViewPr>
        <p:scale>
          <a:sx n="91" d="100"/>
          <a:sy n="91" d="100"/>
        </p:scale>
        <p:origin x="-544" y="5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412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991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86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63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54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436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244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783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487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559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414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D7EFD1-0706-4427-8018-56D38DB7127F}" type="datetimeFigureOut">
              <a:rPr lang="ko-KR" altLang="en-US" smtClean="0"/>
              <a:t>2025. 4. 9.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66532-8E1D-41AA-B9D3-EF2C1D473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310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gif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fontawesome.com/" TargetMode="Externa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hyperlink" Target="https://developer.mozilla.org/ko/docs/Web/CSS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velog.io/@rex/%EC%BD%94%EB%93%9C-%EC%9E%91%EC%84%B1-%EA%B7%9C%EC%B9%99%EB%93%A4-Coding-Convention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그룹 59"/>
          <p:cNvGrpSpPr/>
          <p:nvPr/>
        </p:nvGrpSpPr>
        <p:grpSpPr>
          <a:xfrm>
            <a:off x="-2995" y="515973"/>
            <a:ext cx="12197989" cy="6758444"/>
            <a:chOff x="-2179" y="-3316"/>
            <a:chExt cx="12197989" cy="6758444"/>
          </a:xfrm>
        </p:grpSpPr>
        <p:grpSp>
          <p:nvGrpSpPr>
            <p:cNvPr id="35" name="그룹 34"/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6" name="직선 연결선 25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6" name="그룹 35"/>
            <p:cNvGrpSpPr/>
            <p:nvPr/>
          </p:nvGrpSpPr>
          <p:grpSpPr>
            <a:xfrm rot="5400000">
              <a:off x="-790475" y="1443989"/>
              <a:ext cx="6755128" cy="3867150"/>
              <a:chOff x="-2179" y="331248"/>
              <a:chExt cx="12197989" cy="3867150"/>
            </a:xfrm>
          </p:grpSpPr>
          <p:cxnSp>
            <p:nvCxnSpPr>
              <p:cNvPr id="37" name="직선 연결선 36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0" name="직선 연결선 39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4" name="그룹 43"/>
            <p:cNvGrpSpPr/>
            <p:nvPr/>
          </p:nvGrpSpPr>
          <p:grpSpPr>
            <a:xfrm rot="5400000">
              <a:off x="3725566" y="1443989"/>
              <a:ext cx="6755128" cy="3867150"/>
              <a:chOff x="-2179" y="331248"/>
              <a:chExt cx="12197989" cy="3867150"/>
            </a:xfrm>
          </p:grpSpPr>
          <p:cxnSp>
            <p:nvCxnSpPr>
              <p:cNvPr id="45" name="직선 연결선 44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2" name="그룹 51"/>
            <p:cNvGrpSpPr/>
            <p:nvPr/>
          </p:nvGrpSpPr>
          <p:grpSpPr>
            <a:xfrm rot="5400000">
              <a:off x="7262301" y="2399738"/>
              <a:ext cx="6753018" cy="1946910"/>
              <a:chOff x="-2179" y="2251488"/>
              <a:chExt cx="12194179" cy="1946910"/>
            </a:xfrm>
          </p:grpSpPr>
          <p:cxnSp>
            <p:nvCxnSpPr>
              <p:cNvPr id="53" name="직선 연결선 52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5" name="직선 연결선 54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6" name="직선 연결선 55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직사각형 1"/>
          <p:cNvSpPr/>
          <p:nvPr/>
        </p:nvSpPr>
        <p:spPr>
          <a:xfrm>
            <a:off x="9251" y="4817892"/>
            <a:ext cx="12192000" cy="2036194"/>
          </a:xfrm>
          <a:prstGeom prst="rect">
            <a:avLst/>
          </a:prstGeom>
          <a:solidFill>
            <a:srgbClr val="FF84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8" name="그룹 7"/>
          <p:cNvGrpSpPr/>
          <p:nvPr/>
        </p:nvGrpSpPr>
        <p:grpSpPr>
          <a:xfrm>
            <a:off x="2120828" y="1284028"/>
            <a:ext cx="7968847" cy="4876742"/>
            <a:chOff x="1994848" y="750628"/>
            <a:chExt cx="8507104" cy="5381767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2299648" y="10554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DEDEDE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모서리가 둥근 직사각형 5"/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DEDEDE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모서리가 둥근 직사각형 8"/>
          <p:cNvSpPr/>
          <p:nvPr/>
        </p:nvSpPr>
        <p:spPr>
          <a:xfrm>
            <a:off x="3735977" y="1005839"/>
            <a:ext cx="4624251" cy="574766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871183" y="1081248"/>
            <a:ext cx="4383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300" dirty="0" err="1">
                <a:solidFill>
                  <a:schemeClr val="bg1"/>
                </a:solidFill>
                <a:latin typeface="+mn-ea"/>
              </a:rPr>
              <a:t>프론트엔드</a:t>
            </a:r>
            <a:r>
              <a:rPr lang="ko-KR" altLang="en-US" b="1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b="1" spc="300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b="1" spc="300" dirty="0">
                <a:solidFill>
                  <a:schemeClr val="bg1"/>
                </a:solidFill>
                <a:latin typeface="+mn-ea"/>
              </a:rPr>
              <a:t>주차 세미나</a:t>
            </a:r>
            <a:endParaRPr lang="en-US" altLang="ko-KR" b="1" spc="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465625" y="2694234"/>
            <a:ext cx="5412059" cy="391866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653177" y="3692172"/>
            <a:ext cx="3036953" cy="397227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116175" y="2074740"/>
            <a:ext cx="6110968" cy="313932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66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mpact" panose="020B0806030902050204" pitchFamily="34" charset="0"/>
              </a:rPr>
              <a:t>CSS</a:t>
            </a:r>
            <a:r>
              <a:rPr lang="en-US" altLang="ko-KR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mpact" panose="020B0806030902050204" pitchFamily="34" charset="0"/>
              </a:rPr>
              <a:t> </a:t>
            </a:r>
            <a:r>
              <a:rPr lang="ko-KR" altLang="en-US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mpact" panose="020B0806030902050204" pitchFamily="34" charset="0"/>
              </a:rPr>
              <a:t>기초 다지기</a:t>
            </a:r>
            <a:br>
              <a:rPr lang="en-US" altLang="ko-KR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mpact" panose="020B0806030902050204" pitchFamily="34" charset="0"/>
              </a:rPr>
            </a:br>
            <a:r>
              <a:rPr lang="ko-KR" altLang="en-US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mpact" panose="020B0806030902050204" pitchFamily="34" charset="0"/>
              </a:rPr>
              <a:t>웹스타일링</a:t>
            </a:r>
            <a:br>
              <a:rPr lang="en-US" altLang="ko-KR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mpact" panose="020B0806030902050204" pitchFamily="34" charset="0"/>
              </a:rPr>
            </a:br>
            <a:endParaRPr lang="en-US" altLang="ko-KR" sz="66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28432" y="4770857"/>
            <a:ext cx="2297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E37900"/>
                </a:solidFill>
                <a:latin typeface="Impact" panose="020B0806030902050204" pitchFamily="34" charset="0"/>
              </a:rPr>
              <a:t>발표자  </a:t>
            </a:r>
            <a:r>
              <a:rPr lang="en-US" altLang="ko-KR" sz="1600" b="1" dirty="0">
                <a:solidFill>
                  <a:srgbClr val="E37900"/>
                </a:solidFill>
                <a:latin typeface="Impact" panose="020B0806030902050204" pitchFamily="34" charset="0"/>
              </a:rPr>
              <a:t>:  </a:t>
            </a:r>
            <a:r>
              <a:rPr lang="ko-KR" altLang="en-US" sz="1600" b="1" dirty="0">
                <a:solidFill>
                  <a:srgbClr val="E37900"/>
                </a:solidFill>
                <a:latin typeface="Impact" panose="020B0806030902050204" pitchFamily="34" charset="0"/>
              </a:rPr>
              <a:t>지유진</a:t>
            </a:r>
          </a:p>
        </p:txBody>
      </p:sp>
    </p:spTree>
    <p:extLst>
      <p:ext uri="{BB962C8B-B14F-4D97-AF65-F5344CB8AC3E}">
        <p14:creationId xmlns:p14="http://schemas.microsoft.com/office/powerpoint/2010/main" val="2865643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4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/>
          <p:cNvGrpSpPr/>
          <p:nvPr/>
        </p:nvGrpSpPr>
        <p:grpSpPr>
          <a:xfrm>
            <a:off x="285129" y="7620"/>
            <a:ext cx="12203249" cy="7392657"/>
            <a:chOff x="-7439" y="-3317"/>
            <a:chExt cx="12203249" cy="7392657"/>
          </a:xfrm>
        </p:grpSpPr>
        <p:grpSp>
          <p:nvGrpSpPr>
            <p:cNvPr id="3" name="그룹 2"/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/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/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/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/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sp useBgFill="1">
        <p:nvSpPr>
          <p:cNvPr id="45" name="모서리가 둥근 직사각형 44"/>
          <p:cNvSpPr/>
          <p:nvPr/>
        </p:nvSpPr>
        <p:spPr>
          <a:xfrm>
            <a:off x="3416815" y="399236"/>
            <a:ext cx="5290301" cy="694460"/>
          </a:xfrm>
          <a:prstGeom prst="roundRect">
            <a:avLst>
              <a:gd name="adj" fmla="val 27489"/>
            </a:avLst>
          </a:prstGeom>
          <a:ln w="2540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3" name="그룹 42"/>
          <p:cNvGrpSpPr/>
          <p:nvPr/>
        </p:nvGrpSpPr>
        <p:grpSpPr>
          <a:xfrm>
            <a:off x="850858" y="1678974"/>
            <a:ext cx="10422214" cy="4560959"/>
            <a:chOff x="901874" y="1800035"/>
            <a:chExt cx="10422214" cy="4560959"/>
          </a:xfrm>
        </p:grpSpPr>
        <p:grpSp>
          <p:nvGrpSpPr>
            <p:cNvPr id="41" name="그룹 40"/>
            <p:cNvGrpSpPr/>
            <p:nvPr/>
          </p:nvGrpSpPr>
          <p:grpSpPr>
            <a:xfrm>
              <a:off x="901874" y="1800035"/>
              <a:ext cx="10422214" cy="4560959"/>
              <a:chOff x="904386" y="1787292"/>
              <a:chExt cx="10419702" cy="3723534"/>
            </a:xfrm>
          </p:grpSpPr>
          <p:sp>
            <p:nvSpPr>
              <p:cNvPr id="33" name="모서리가 둥근 직사각형 32"/>
              <p:cNvSpPr/>
              <p:nvPr/>
            </p:nvSpPr>
            <p:spPr>
              <a:xfrm>
                <a:off x="904386" y="1789022"/>
                <a:ext cx="5175170" cy="182341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4" name="모서리가 둥근 직사각형 53"/>
              <p:cNvSpPr/>
              <p:nvPr/>
            </p:nvSpPr>
            <p:spPr>
              <a:xfrm>
                <a:off x="905062" y="3686564"/>
                <a:ext cx="5175170" cy="182341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0</a:t>
                </a:r>
                <a:endParaRPr lang="ko-KR" altLang="en-US" dirty="0"/>
              </a:p>
            </p:txBody>
          </p:sp>
          <p:sp>
            <p:nvSpPr>
              <p:cNvPr id="55" name="모서리가 둥근 직사각형 54"/>
              <p:cNvSpPr/>
              <p:nvPr/>
            </p:nvSpPr>
            <p:spPr>
              <a:xfrm>
                <a:off x="6148918" y="1787292"/>
                <a:ext cx="5175170" cy="182341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모서리가 둥근 직사각형 55"/>
              <p:cNvSpPr/>
              <p:nvPr/>
            </p:nvSpPr>
            <p:spPr>
              <a:xfrm>
                <a:off x="6148918" y="3687407"/>
                <a:ext cx="5175170" cy="182341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2" name="타원 41"/>
            <p:cNvSpPr/>
            <p:nvPr/>
          </p:nvSpPr>
          <p:spPr>
            <a:xfrm>
              <a:off x="5636659" y="3599314"/>
              <a:ext cx="955966" cy="955966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841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9" name="그림 6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419" t="12047" r="12105" b="14458"/>
          <a:stretch/>
        </p:blipFill>
        <p:spPr>
          <a:xfrm>
            <a:off x="200024" y="243840"/>
            <a:ext cx="1731645" cy="678180"/>
          </a:xfrm>
          <a:prstGeom prst="rect">
            <a:avLst/>
          </a:prstGeom>
          <a:ln>
            <a:noFill/>
          </a:ln>
        </p:spPr>
      </p:pic>
      <p:sp>
        <p:nvSpPr>
          <p:cNvPr id="70" name="TextBox 69"/>
          <p:cNvSpPr txBox="1"/>
          <p:nvPr/>
        </p:nvSpPr>
        <p:spPr>
          <a:xfrm>
            <a:off x="3949794" y="51563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spc="600" dirty="0">
                <a:solidFill>
                  <a:schemeClr val="bg1"/>
                </a:solidFill>
              </a:rPr>
              <a:t>크기 적용 단위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F0C16E-9499-4995-8EFB-5A15ABCB5BE0}"/>
              </a:ext>
            </a:extLst>
          </p:cNvPr>
          <p:cNvSpPr txBox="1"/>
          <p:nvPr/>
        </p:nvSpPr>
        <p:spPr>
          <a:xfrm>
            <a:off x="1065846" y="1985963"/>
            <a:ext cx="45197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err="1"/>
              <a:t>Px</a:t>
            </a:r>
            <a:r>
              <a:rPr kumimoji="1" lang="en-US" altLang="ko-KR" dirty="0"/>
              <a:t> (</a:t>
            </a:r>
            <a:r>
              <a:rPr kumimoji="1" lang="ko-KR" altLang="en-US" dirty="0"/>
              <a:t>픽셀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고정 크기 </a:t>
            </a:r>
            <a:endParaRPr kumimoji="1" lang="en-US" altLang="ko-KR" dirty="0"/>
          </a:p>
          <a:p>
            <a:r>
              <a:rPr lang="ko-KR" altLang="en-US" dirty="0"/>
              <a:t>화면에서 </a:t>
            </a:r>
            <a:r>
              <a:rPr lang="ko-KR" altLang="en-US" b="1" dirty="0"/>
              <a:t>절대적인 크기</a:t>
            </a:r>
            <a:r>
              <a:rPr lang="ko-KR" altLang="en-US" dirty="0"/>
              <a:t>를 의미하는 단위</a:t>
            </a:r>
            <a:br>
              <a:rPr kumimoji="1" lang="en-US" altLang="ko-KR" dirty="0"/>
            </a:br>
            <a:r>
              <a:rPr lang="ko-KR" altLang="en-US" dirty="0"/>
              <a:t>해상도에 따라 크기가 다르게 보일 수 있지만</a:t>
            </a:r>
            <a:r>
              <a:rPr lang="en-US" altLang="ko-KR" dirty="0"/>
              <a:t>, </a:t>
            </a:r>
            <a:r>
              <a:rPr lang="ko-KR" altLang="en-US" dirty="0"/>
              <a:t>브라우저에서 변하지 않는 </a:t>
            </a:r>
            <a:r>
              <a:rPr lang="ko-KR" altLang="en-US" b="1" dirty="0"/>
              <a:t>고정된 크기</a:t>
            </a:r>
            <a:r>
              <a:rPr lang="ko-KR" altLang="en-US" dirty="0"/>
              <a:t>를 사용함</a:t>
            </a:r>
            <a:endParaRPr lang="en-US" altLang="ko-KR" dirty="0"/>
          </a:p>
          <a:p>
            <a:endParaRPr kumimoji="1" lang="en-US" altLang="ko-KR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510E83-A46E-A9D8-AED1-532647B81ABF}"/>
              </a:ext>
            </a:extLst>
          </p:cNvPr>
          <p:cNvSpPr txBox="1"/>
          <p:nvPr/>
        </p:nvSpPr>
        <p:spPr>
          <a:xfrm>
            <a:off x="6346746" y="1967810"/>
            <a:ext cx="46906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Em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부모 요소 기준 비율 </a:t>
            </a:r>
            <a:endParaRPr kumimoji="1" lang="en-US" altLang="ko-KR" dirty="0"/>
          </a:p>
          <a:p>
            <a:r>
              <a:rPr lang="en" altLang="ko-KR" dirty="0" err="1"/>
              <a:t>em</a:t>
            </a:r>
            <a:r>
              <a:rPr lang="ko-KR" altLang="en-US" dirty="0"/>
              <a:t>은 </a:t>
            </a:r>
            <a:r>
              <a:rPr lang="ko-KR" altLang="en-US" b="1" dirty="0"/>
              <a:t>부모 요소의 글자 크기</a:t>
            </a:r>
            <a:r>
              <a:rPr lang="en-US" altLang="ko-KR" b="1" dirty="0"/>
              <a:t>(</a:t>
            </a:r>
            <a:r>
              <a:rPr lang="en" altLang="ko-KR" b="1" dirty="0"/>
              <a:t>font-size)</a:t>
            </a:r>
            <a:r>
              <a:rPr lang="ko-KR" altLang="en-US" b="1" dirty="0" err="1"/>
              <a:t>를</a:t>
            </a:r>
            <a:r>
              <a:rPr lang="ko-KR" altLang="en-US" b="1" dirty="0"/>
              <a:t> 기준으로 크기가 결정</a:t>
            </a:r>
            <a:endParaRPr lang="en-US" altLang="ko-KR" dirty="0"/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부모 요소의 크기가 변하면 </a:t>
            </a:r>
            <a:r>
              <a:rPr lang="en" altLang="ko-KR" dirty="0" err="1"/>
              <a:t>em</a:t>
            </a:r>
            <a:r>
              <a:rPr lang="en" altLang="ko-KR" dirty="0"/>
              <a:t> </a:t>
            </a:r>
            <a:r>
              <a:rPr lang="ko-KR" altLang="en-US" dirty="0"/>
              <a:t>단위도 함께 변함</a:t>
            </a:r>
            <a:endParaRPr lang="en-US" altLang="ko-KR" dirty="0"/>
          </a:p>
          <a:p>
            <a:endParaRPr kumimoji="1" lang="en-US" altLang="ko-KR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99DF75-B998-7C5D-1EC7-F52FAFF3FA8B}"/>
              </a:ext>
            </a:extLst>
          </p:cNvPr>
          <p:cNvSpPr txBox="1"/>
          <p:nvPr/>
        </p:nvSpPr>
        <p:spPr>
          <a:xfrm>
            <a:off x="1039383" y="4096723"/>
            <a:ext cx="47336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Rem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최상위 요소</a:t>
            </a:r>
            <a:r>
              <a:rPr kumimoji="1" lang="en-US" altLang="ko-KR" dirty="0"/>
              <a:t>(HTML)</a:t>
            </a:r>
            <a:r>
              <a:rPr kumimoji="1" lang="ko-KR" altLang="en-US" dirty="0"/>
              <a:t> 기준 비율 </a:t>
            </a:r>
            <a:endParaRPr kumimoji="1" lang="en-US" altLang="ko-KR" dirty="0"/>
          </a:p>
          <a:p>
            <a:r>
              <a:rPr lang="en" altLang="ko-KR" dirty="0"/>
              <a:t>rem</a:t>
            </a:r>
            <a:r>
              <a:rPr lang="ko-KR" altLang="en-US" dirty="0"/>
              <a:t>은 </a:t>
            </a:r>
            <a:r>
              <a:rPr lang="en" altLang="ko-KR" b="1" dirty="0"/>
              <a:t>HTML </a:t>
            </a:r>
            <a:r>
              <a:rPr lang="ko-KR" altLang="en-US" b="1" dirty="0"/>
              <a:t>문서의 최상위 요소</a:t>
            </a:r>
            <a:r>
              <a:rPr lang="en-US" altLang="ko-KR" b="1" dirty="0"/>
              <a:t>(</a:t>
            </a:r>
            <a:r>
              <a:rPr lang="en" altLang="ko-KR" b="1" dirty="0"/>
              <a:t>html)</a:t>
            </a:r>
            <a:r>
              <a:rPr lang="ko-KR" altLang="en-US" b="1" dirty="0"/>
              <a:t>의 </a:t>
            </a:r>
            <a:r>
              <a:rPr lang="en" altLang="ko-KR" b="1" dirty="0"/>
              <a:t>font-size</a:t>
            </a:r>
            <a:r>
              <a:rPr lang="ko-KR" altLang="en-US" b="1" dirty="0" err="1"/>
              <a:t>를</a:t>
            </a:r>
            <a:r>
              <a:rPr lang="ko-KR" altLang="en-US" b="1" dirty="0"/>
              <a:t> 기준</a:t>
            </a:r>
            <a:r>
              <a:rPr lang="ko-KR" altLang="en-US" dirty="0"/>
              <a:t>으로 크기가 </a:t>
            </a:r>
            <a:r>
              <a:rPr lang="ko-KR" altLang="en-US" dirty="0" err="1"/>
              <a:t>정해짐</a:t>
            </a:r>
            <a:endParaRPr lang="en-US" altLang="ko-KR" dirty="0"/>
          </a:p>
          <a:p>
            <a:r>
              <a:rPr lang="ko-KR" altLang="en-US" dirty="0"/>
              <a:t>보통 브라우저의 기본 글자 크기는 </a:t>
            </a:r>
            <a:r>
              <a:rPr lang="en-US" altLang="ko-KR" dirty="0"/>
              <a:t>16</a:t>
            </a:r>
            <a:r>
              <a:rPr lang="en" altLang="ko-KR" dirty="0" err="1"/>
              <a:t>px</a:t>
            </a:r>
            <a:r>
              <a:rPr lang="ko-KR" altLang="en-US" dirty="0"/>
              <a:t>이므로 </a:t>
            </a:r>
            <a:r>
              <a:rPr lang="en-US" altLang="ko-KR" dirty="0"/>
              <a:t>1</a:t>
            </a:r>
            <a:r>
              <a:rPr lang="en" altLang="ko-KR" dirty="0"/>
              <a:t>rem = 16px</a:t>
            </a:r>
            <a:r>
              <a:rPr lang="ko-KR" altLang="en-US" dirty="0"/>
              <a:t>이 기본값</a:t>
            </a:r>
            <a:endParaRPr lang="en-US" altLang="ko-KR" dirty="0"/>
          </a:p>
          <a:p>
            <a:r>
              <a:rPr lang="ko-KR" altLang="en-US" dirty="0"/>
              <a:t>부모 요소에 영향을 받지 않아서 일관된 크기를 유지할 수 있음</a:t>
            </a:r>
            <a:endParaRPr lang="en-US" altLang="ko-KR" dirty="0"/>
          </a:p>
          <a:p>
            <a:endParaRPr kumimoji="1" lang="en-US" altLang="ko-KR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1D719F2-A450-3633-3FD9-242854B444C7}"/>
              </a:ext>
            </a:extLst>
          </p:cNvPr>
          <p:cNvSpPr txBox="1"/>
          <p:nvPr/>
        </p:nvSpPr>
        <p:spPr>
          <a:xfrm>
            <a:off x="6349139" y="4323097"/>
            <a:ext cx="45197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%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부모 요소의 크기 기준 비율 </a:t>
            </a:r>
            <a:endParaRPr kumimoji="1" lang="en-US" altLang="ko-KR" dirty="0"/>
          </a:p>
          <a:p>
            <a:r>
              <a:rPr lang="en-US" altLang="ko-KR" dirty="0"/>
              <a:t>%</a:t>
            </a:r>
            <a:r>
              <a:rPr lang="ko-KR" altLang="en-US" dirty="0"/>
              <a:t>는 부모 요소의 크기를 기준으로 상대적인 크기를 정하는 단위</a:t>
            </a:r>
            <a:endParaRPr lang="en-US" altLang="ko-KR" dirty="0"/>
          </a:p>
          <a:p>
            <a:r>
              <a:rPr lang="en" altLang="ko-KR" dirty="0"/>
              <a:t>width, height, margin, padding </a:t>
            </a:r>
            <a:r>
              <a:rPr lang="ko-KR" altLang="en-US" dirty="0"/>
              <a:t>등에 자주 사용됨</a:t>
            </a:r>
            <a:endParaRPr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40585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97DD88-7C4D-B6BE-763F-25E4B1161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0688DBE6-474F-0933-F224-B98CF902C88F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CF3A1B4-B24A-83F0-119E-76802E4682EC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FD61D09D-6D97-D232-8CE4-575AADBC0745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B0FC86DA-9125-DBA3-19EA-CCC0A47B5EC2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2E8A8F5C-63E9-876C-C246-2C30B091BDB2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4D92A1DA-4772-83D6-E731-75CBE2FFD673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FE93B239-67D7-80A4-763A-A6BD436AD938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9319D279-58E2-5627-3352-98446BC422A7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B46DBCF2-ABA9-9542-F91D-09C41892FFE6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5CB53F6-6F57-3447-BEC9-8995E4591202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9C0B024C-5EA7-340C-3219-8B9E3422A90A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9530CE8A-5712-6D26-77B6-CAE9A5258561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78068398-EDD2-163F-131E-0A2DA134AA2F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AA5CA63A-787D-2D26-9E35-71C567D9DA5D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CDC801DD-0040-DB14-243B-803BEB94FBD7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1894D6E8-1E93-BC3E-44F9-95601477F9AB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8D2A72AE-A201-46D0-DB3D-FDF73113DF88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B8854F14-4FB1-45F5-BFCC-60E9D9C6FE1A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710E6A8C-22BD-05CB-14B8-6B78102735A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F9249BA3-3F1C-AB88-0402-BF0A2FFBE342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AC34AAF8-5168-75B5-E692-A7BC06AAEAFE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838C6D17-C644-0205-96D1-67B53AA5E298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B6E8D6DE-0715-8FA5-2876-DDEE9F0AB458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67560D69-AB50-71CA-FB08-CC4D2BBFB575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F508B20C-6222-EF03-1E17-1FAF8E1507F4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52C1ED9-8CFC-E966-CBD1-1D683058430A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BF738E21-3F81-C7C1-F130-873F14FB4E58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6457F38C-94A8-07A5-3A96-532AC0096FA7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42DE46D2-1FAF-B75F-D6DF-D921EF2D889F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68036F8E-1F4E-8E6B-289C-CB400E4F4C1C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7E6ED6F-BC1F-765C-B5A9-56E22193ABB0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8A7C676C-EDF7-3EA3-6D91-DE1BEF581E88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F945E7CC-473D-1C07-200B-B0E0FA138BE2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EFA4CF97-2CCE-A2CA-88BB-AF5DDD02CB3E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449C4404-603E-03F8-74AE-245893B01A74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5B288DC9-5728-B9E5-94C0-810A824878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65BAAD1C-5578-AF42-5023-9B88A188560F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0B9F0D32-3488-D711-713C-2AF672BBA86D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0E16AD7D-AFA7-8AFA-9421-DAC65F5592E4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B3CA70A0-A0D2-EC47-D019-01F8B4B9C470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7FD1694-4D2A-C6B2-4D95-8D51F575D3A4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spc="600" dirty="0">
                <a:solidFill>
                  <a:schemeClr val="bg1"/>
                </a:solidFill>
              </a:rPr>
              <a:t>크기 적용 단위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9F99B699-59BE-E55B-8A56-9E9BEA2DFF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883" y="1649484"/>
            <a:ext cx="8264527" cy="4117990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61DB0F88-0016-0219-3AA8-802EB4B9B6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1731" y="1055330"/>
            <a:ext cx="3583541" cy="501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891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1EFEE4-112D-F402-17F0-A188BBE66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79E88157-57B8-F92E-FF7F-00FE0A7DFADC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2FC030-A5E8-ACC6-1461-523C8716B557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63DDF02A-3697-D766-160A-DB98BFDB490E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D9EDD356-5E10-8FDD-D8F2-C6CEE6D8BCEE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BCF262DF-182A-1E4F-9751-5197868DD564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1589BFE1-88F9-1B26-02BB-7D3A2AAC7A2E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2EC04E5B-9E2E-2958-8F9E-9BCB671F3714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5A168E6E-4BA1-209C-746A-58396DA5A04E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19B14394-B118-EA7D-ACC4-102679AE63BF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42FE0FA-E44F-5A26-75C9-E4358B64A55C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5DE7700F-FC75-CC79-3FE1-9D383212252B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AF4F3133-F86F-B6FC-530F-F76B9E8703B6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8B2C3025-BAF9-EF75-19BD-D9D21E4C11FC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2907A49A-A755-AE3E-F3E1-2E9557C969A7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80D21415-DD81-AD31-C3DE-EF53EC12BEBE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EF7FA1CB-D957-EAE0-E2D8-F5309194247A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7E09D52A-FA66-913B-7D35-BAD5914924C9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C4CEF23-A14C-C321-E962-B72B359103AE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8110902F-5296-D1C4-A15F-A2F94494782D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A74CEE8D-D46A-09D2-BAFF-590EBA67C531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2952A9D8-41AC-333C-1FDB-59BA3F1AD946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CFA55834-73C9-6AB6-BB7B-156B1BDF2CA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00C22AEA-C5D0-FF68-C394-B9C261A13B9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BA653978-1147-1CD8-7B38-B50C4545763E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76DE8F07-3C1D-5D32-7E74-43B0E8BD841F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03BADD7-4A7C-4396-47DE-51A41E6F1F72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ACAEC7F4-4B3E-C3D4-ED0C-3AD50FF23A02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4BFD464A-248F-9ADE-FFCB-044DC9CFA7C3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2BC34B6A-EED3-1304-B9F2-B47CCA6BB0B9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B19CB46F-FBB0-7CC0-9190-BE62FD846CE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D188409-E501-3D3B-8170-9E19DEE97410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4F105209-8672-B10A-614E-2F0CCAC38ED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40154448-9559-ABB9-5DFC-6B2C5B769E34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EFDCF55D-5D58-9082-9B06-A4CB712F73C0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148B5DA0-ABE9-8297-71F7-ACF82823E04A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C29043B4-17D4-8B1B-2A4C-86AA5DD5E3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FFEDE560-0BB1-2550-47EC-B79BA7EE555B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233AE21C-C2F4-DBED-7819-DF69BB4569B8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17BCAADE-129C-441D-2419-DBBA6FC2759F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95D7921C-C585-503E-8A97-F375F15AE5E0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4C9D92-7518-1B77-5602-205E67A02972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9EED8A-2B0B-37ED-31B4-AC775CE650B3}"/>
              </a:ext>
            </a:extLst>
          </p:cNvPr>
          <p:cNvSpPr txBox="1"/>
          <p:nvPr/>
        </p:nvSpPr>
        <p:spPr>
          <a:xfrm>
            <a:off x="1035741" y="1545676"/>
            <a:ext cx="5964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실습 </a:t>
            </a:r>
            <a:r>
              <a:rPr lang="en-US" altLang="ko-KR" sz="4000" b="1" dirty="0"/>
              <a:t>1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6061C7B5-6F22-7766-F1C5-E6E1D731BC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8764"/>
          <a:stretch/>
        </p:blipFill>
        <p:spPr>
          <a:xfrm>
            <a:off x="6961028" y="2016512"/>
            <a:ext cx="3461162" cy="366875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2DD80195-06EC-20FD-D2AA-3DD488E1908C}"/>
              </a:ext>
            </a:extLst>
          </p:cNvPr>
          <p:cNvSpPr txBox="1"/>
          <p:nvPr/>
        </p:nvSpPr>
        <p:spPr>
          <a:xfrm>
            <a:off x="1118876" y="2391522"/>
            <a:ext cx="48075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힌트</a:t>
            </a:r>
            <a:r>
              <a:rPr lang="en-US" altLang="ko-KR" sz="2000" b="1" dirty="0"/>
              <a:t>)</a:t>
            </a:r>
          </a:p>
          <a:p>
            <a:r>
              <a:rPr lang="ko-KR" altLang="en-US" sz="2000" b="1" dirty="0"/>
              <a:t>필수 조건 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class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or id </a:t>
            </a:r>
            <a:r>
              <a:rPr lang="ko-KR" altLang="en-US" sz="2000" b="1" dirty="0" err="1"/>
              <a:t>를</a:t>
            </a:r>
            <a:r>
              <a:rPr lang="ko-KR" altLang="en-US" sz="2000" b="1" dirty="0"/>
              <a:t> 적용할 것 </a:t>
            </a:r>
            <a:br>
              <a:rPr lang="en-US" altLang="ko-KR" sz="2000" b="1" dirty="0"/>
            </a:br>
            <a:r>
              <a:rPr lang="ko-KR" altLang="en-US" sz="2000" b="1" dirty="0"/>
              <a:t>배경색 적용  </a:t>
            </a:r>
            <a:r>
              <a:rPr lang="en-US" altLang="ko-KR" sz="2000" b="1" dirty="0"/>
              <a:t>background-color</a:t>
            </a:r>
          </a:p>
          <a:p>
            <a:r>
              <a:rPr lang="ko-KR" altLang="en-US" sz="2000" b="1" dirty="0"/>
              <a:t>텍스트 정렬  </a:t>
            </a:r>
            <a:r>
              <a:rPr lang="en-US" altLang="ko-KR" sz="2000" b="1" dirty="0"/>
              <a:t>text-align: center</a:t>
            </a:r>
          </a:p>
          <a:p>
            <a:r>
              <a:rPr lang="ko-KR" altLang="en-US" sz="2000" b="1" dirty="0"/>
              <a:t>테두리 적용 </a:t>
            </a:r>
            <a:r>
              <a:rPr lang="en-US" altLang="ko-KR" sz="2000" b="1" dirty="0"/>
              <a:t>border:</a:t>
            </a:r>
            <a:r>
              <a:rPr lang="ko-KR" altLang="en-US" sz="2000" b="1" dirty="0"/>
              <a:t> 두께 </a:t>
            </a:r>
            <a:r>
              <a:rPr lang="ko-KR" altLang="en-US" sz="2000" b="1" dirty="0" err="1"/>
              <a:t>선종류</a:t>
            </a:r>
            <a:r>
              <a:rPr lang="ko-KR" altLang="en-US" sz="2000" b="1" dirty="0"/>
              <a:t> 색깔</a:t>
            </a:r>
            <a:endParaRPr lang="en-US" altLang="ko-KR" sz="2000" b="1" dirty="0"/>
          </a:p>
          <a:p>
            <a:r>
              <a:rPr lang="en-US" altLang="ko-KR" sz="2000" b="1" dirty="0"/>
              <a:t>Margin,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padding</a:t>
            </a:r>
            <a:r>
              <a:rPr lang="ko-KR" altLang="en-US" sz="2000" b="1" dirty="0"/>
              <a:t> 적절하게 주기</a:t>
            </a:r>
            <a:endParaRPr lang="en-US" altLang="ko-KR" sz="2000" b="1" dirty="0"/>
          </a:p>
          <a:p>
            <a:r>
              <a:rPr lang="en-US" altLang="ko-KR" sz="2000" b="1" dirty="0"/>
              <a:t>Ex) border: 2px solid black 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난 이게 너</a:t>
            </a:r>
            <a:r>
              <a:rPr lang="en-US" altLang="ko-KR" sz="2000" b="1" dirty="0"/>
              <a:t>~~</a:t>
            </a:r>
            <a:r>
              <a:rPr lang="ko-KR" altLang="en-US" sz="2000" b="1" dirty="0"/>
              <a:t>무 쉽다 </a:t>
            </a:r>
            <a:r>
              <a:rPr lang="en-US" altLang="ko-KR" sz="2000" b="1" dirty="0"/>
              <a:t>=&gt;</a:t>
            </a:r>
            <a:r>
              <a:rPr lang="ko-KR" altLang="en-US" sz="2000" b="1" dirty="0"/>
              <a:t> 이쁘게 디자인해서 운영진한테 자랑하기</a:t>
            </a:r>
            <a:endParaRPr lang="en-US" altLang="ko-KR" sz="2000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30463294-E7DD-01BE-9637-67C7BA985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1512" y="4267761"/>
            <a:ext cx="3200400" cy="18923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6BCE472-285E-A143-C580-62125443AA7A}"/>
              </a:ext>
            </a:extLst>
          </p:cNvPr>
          <p:cNvSpPr txBox="1"/>
          <p:nvPr/>
        </p:nvSpPr>
        <p:spPr>
          <a:xfrm>
            <a:off x="8868913" y="4239020"/>
            <a:ext cx="234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크기 줄인 거 아님</a:t>
            </a:r>
          </a:p>
        </p:txBody>
      </p:sp>
    </p:spTree>
    <p:extLst>
      <p:ext uri="{BB962C8B-B14F-4D97-AF65-F5344CB8AC3E}">
        <p14:creationId xmlns:p14="http://schemas.microsoft.com/office/powerpoint/2010/main" val="3068285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68745C-DACC-DD1D-4916-82871283E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942FAEC3-CD80-F83D-CA73-11526D090AC9}"/>
              </a:ext>
            </a:extLst>
          </p:cNvPr>
          <p:cNvGrpSpPr/>
          <p:nvPr/>
        </p:nvGrpSpPr>
        <p:grpSpPr>
          <a:xfrm>
            <a:off x="223380" y="322655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86553A1-8458-E0FB-D709-EF0AD4260579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ECAC64B7-7DFD-1889-B1BC-DE34BD972A02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A0219AAD-96B7-DE9B-E2B3-1045A1F78213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E5362BE6-7E76-E4D2-36C0-40FDCF1A497B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4D88A1B2-F0F7-51CD-916B-20E339035DB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9673AF0E-43C5-46E7-8766-58D991BE6310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24FAD495-8AE7-8062-EBC4-2AE1426978E9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76288238-A1F7-C71F-93A6-34B0771492BF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2E45FB3-C5F4-2657-1DD7-9569CD9368DE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CE15E7EB-A227-D988-2E16-E8C0D66472F4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3B392E86-E8F4-91D4-F81C-118B8F44D22F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9E72573C-442A-3DB3-2983-1F0015A25A42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6DB4ABCC-856E-B234-9163-79CBF1864C31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4AFF7143-8921-D543-8352-1564328BA74C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63D82ACB-DE72-EFA0-5778-82551FE1AD87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C7A003A0-ABD5-6991-1D4A-664A6001FCAF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D2A6C39-5528-6C92-2B92-6A99768352F0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6E97BEBB-26FB-67CA-EF31-F9AFD701402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99DB6451-3E47-8647-58DF-84FFCF4ABD15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43C31B5C-4896-DC0F-3479-6F4CF44B2180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AD792B36-2371-7594-7184-F6EDDFAF1A05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1131BAC8-AC05-4D0E-B3D5-E369D6BDDBA6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D6EC9E83-28C7-34EE-6D7E-26BD05874980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F81143C0-25BC-6BD6-6569-10A6FA58B3CD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D01DA2B-8E2F-553F-E47D-0BC1858C598E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529CF2DA-353E-756C-22B5-7BF9F24DD767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B4B53169-6F94-60AF-D99A-390799111906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DDF34E78-7EB5-3CD4-BD89-3241BF05227D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CA5EE590-AF47-A3DD-EFCC-7871B594532F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F5D56B4-A935-B6BF-ABD0-19032CC9C2BB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F623EF91-1869-D72C-F2B7-0B9321901963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D1E3164B-1954-F4BF-F6F2-94E08B3ADCAE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379ED867-3F32-B062-CF5C-1E863A13F4F4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0EA95BAE-8366-429A-06DE-856280B27F5D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667C906A-176E-C24B-7AF8-397C0B35DF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867A4A6D-8E74-4CE9-C80B-6667AA44CE83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EC399747-E84E-0233-05D6-CBF2EA64DB30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4E713B40-C995-BDFC-C110-0C6CF1AB659E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2CBF9226-7243-62C3-4562-ADD7ED08925A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958090-3953-45C2-1516-35931853C7AA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Position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E82C7B-B567-F7EE-7E2D-23340D3B2A13}"/>
              </a:ext>
            </a:extLst>
          </p:cNvPr>
          <p:cNvSpPr txBox="1"/>
          <p:nvPr/>
        </p:nvSpPr>
        <p:spPr>
          <a:xfrm>
            <a:off x="974803" y="152075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Position!!!!!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6F31EC-946E-35A9-5CF7-D893AB61FF84}"/>
              </a:ext>
            </a:extLst>
          </p:cNvPr>
          <p:cNvSpPr txBox="1"/>
          <p:nvPr/>
        </p:nvSpPr>
        <p:spPr>
          <a:xfrm>
            <a:off x="999025" y="2217286"/>
            <a:ext cx="374221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요소를 원하는 위치에 </a:t>
            </a:r>
            <a:endParaRPr lang="en-US" altLang="ko-KR" sz="2000" dirty="0"/>
          </a:p>
          <a:p>
            <a:r>
              <a:rPr lang="ko-KR" altLang="en-US" sz="2000" dirty="0"/>
              <a:t>배치하는 방법</a:t>
            </a:r>
            <a:endParaRPr lang="en-US" altLang="ko-KR" sz="2000" dirty="0"/>
          </a:p>
          <a:p>
            <a:r>
              <a:rPr lang="en" altLang="ko-KR" sz="2000" b="1" dirty="0"/>
              <a:t>position </a:t>
            </a:r>
            <a:r>
              <a:rPr lang="ko-KR" altLang="en-US" sz="2000" b="1" dirty="0"/>
              <a:t>속성의 종류</a:t>
            </a:r>
          </a:p>
          <a:p>
            <a:pPr>
              <a:buFont typeface="+mj-lt"/>
              <a:buAutoNum type="arabicPeriod"/>
            </a:pPr>
            <a:r>
              <a:rPr lang="en" altLang="ko-KR" sz="2000" dirty="0"/>
              <a:t> static (</a:t>
            </a:r>
            <a:r>
              <a:rPr lang="ko-KR" altLang="en-US" sz="2000" dirty="0"/>
              <a:t>기본값</a:t>
            </a:r>
            <a:r>
              <a:rPr lang="en-US" altLang="ko-KR" sz="2000" dirty="0"/>
              <a:t>)</a:t>
            </a:r>
          </a:p>
          <a:p>
            <a:pPr>
              <a:buFont typeface="+mj-lt"/>
              <a:buAutoNum type="arabicPeriod"/>
            </a:pPr>
            <a:r>
              <a:rPr lang="en" altLang="ko-KR" sz="2000" dirty="0"/>
              <a:t> relative (</a:t>
            </a:r>
            <a:r>
              <a:rPr lang="ko-KR" altLang="en-US" sz="2000" dirty="0"/>
              <a:t>자기 위치 기준</a:t>
            </a:r>
            <a:r>
              <a:rPr lang="en-US" altLang="ko-KR" sz="2000" dirty="0"/>
              <a:t>)</a:t>
            </a:r>
          </a:p>
          <a:p>
            <a:pPr>
              <a:buFont typeface="+mj-lt"/>
              <a:buAutoNum type="arabicPeriod"/>
            </a:pPr>
            <a:r>
              <a:rPr lang="en" altLang="ko-KR" sz="2000" dirty="0"/>
              <a:t> absolute (</a:t>
            </a:r>
            <a:r>
              <a:rPr lang="ko-KR" altLang="en-US" sz="2000" dirty="0"/>
              <a:t>부모 기준</a:t>
            </a:r>
            <a:r>
              <a:rPr lang="en-US" altLang="ko-KR" sz="2000" dirty="0"/>
              <a:t>)</a:t>
            </a:r>
          </a:p>
          <a:p>
            <a:pPr>
              <a:buFont typeface="+mj-lt"/>
              <a:buAutoNum type="arabicPeriod"/>
            </a:pPr>
            <a:r>
              <a:rPr lang="en" altLang="ko-KR" sz="2000" dirty="0"/>
              <a:t> fixed (</a:t>
            </a:r>
            <a:r>
              <a:rPr lang="ko-KR" altLang="en-US" sz="2000" dirty="0"/>
              <a:t>화면 고정</a:t>
            </a:r>
            <a:r>
              <a:rPr lang="en-US" altLang="ko-KR" sz="2000" dirty="0"/>
              <a:t>)</a:t>
            </a:r>
          </a:p>
          <a:p>
            <a:pPr>
              <a:buFont typeface="+mj-lt"/>
              <a:buAutoNum type="arabicPeriod"/>
            </a:pPr>
            <a:r>
              <a:rPr lang="en-US" altLang="ko-KR" sz="2000" dirty="0"/>
              <a:t> sticky (</a:t>
            </a:r>
            <a:r>
              <a:rPr lang="en" altLang="ko-KR" sz="2000" dirty="0"/>
              <a:t>relative</a:t>
            </a:r>
            <a:r>
              <a:rPr lang="ko-KR" altLang="en-US" sz="2000" dirty="0"/>
              <a:t>와 </a:t>
            </a:r>
            <a:r>
              <a:rPr lang="en" altLang="ko-KR" sz="2000" dirty="0"/>
              <a:t>fixed </a:t>
            </a:r>
            <a:r>
              <a:rPr lang="ko-KR" altLang="en-US" sz="2000" dirty="0"/>
              <a:t>속성이 혼합</a:t>
            </a:r>
            <a:r>
              <a:rPr lang="en-US" altLang="ko-KR" sz="2000" dirty="0"/>
              <a:t>)</a:t>
            </a:r>
          </a:p>
          <a:p>
            <a:r>
              <a:rPr lang="en" altLang="ko-KR" sz="2000" b="1" dirty="0">
                <a:effectLst/>
              </a:rPr>
              <a:t>(top / bottom / left / right)</a:t>
            </a:r>
            <a:r>
              <a:rPr lang="ko-KR" altLang="en-US" sz="2000" b="1" dirty="0">
                <a:effectLst/>
              </a:rPr>
              <a:t> </a:t>
            </a:r>
            <a:r>
              <a:rPr lang="ko-KR" altLang="en-US" sz="2000" b="1" dirty="0" err="1">
                <a:effectLst/>
              </a:rPr>
              <a:t>으로</a:t>
            </a:r>
            <a:r>
              <a:rPr lang="ko-KR" altLang="en-US" sz="2000" b="1" dirty="0">
                <a:effectLst/>
              </a:rPr>
              <a:t> 이동 가능 위로 올라가고 싶다</a:t>
            </a:r>
            <a:r>
              <a:rPr lang="en-US" altLang="ko-KR" sz="2000" b="1" dirty="0">
                <a:effectLst/>
              </a:rPr>
              <a:t>!!</a:t>
            </a:r>
            <a:r>
              <a:rPr lang="ko-KR" altLang="en-US" sz="2000" b="1" dirty="0">
                <a:effectLst/>
              </a:rPr>
              <a:t> </a:t>
            </a:r>
            <a:r>
              <a:rPr lang="en-US" altLang="ko-KR" sz="2000" b="1" dirty="0">
                <a:effectLst/>
              </a:rPr>
              <a:t>Top</a:t>
            </a:r>
            <a:r>
              <a:rPr lang="ko-KR" altLang="en-US" sz="2000" b="1" dirty="0">
                <a:effectLst/>
              </a:rPr>
              <a:t> </a:t>
            </a:r>
            <a:r>
              <a:rPr lang="en-US" altLang="ko-KR" sz="2000" b="1" dirty="0">
                <a:effectLst/>
              </a:rPr>
              <a:t>(x)</a:t>
            </a:r>
            <a:r>
              <a:rPr lang="ko-KR" altLang="en-US" sz="2000" b="1" dirty="0">
                <a:effectLst/>
              </a:rPr>
              <a:t> </a:t>
            </a:r>
            <a:r>
              <a:rPr lang="en-US" altLang="ko-KR" sz="2000" b="1" dirty="0">
                <a:effectLst/>
              </a:rPr>
              <a:t>bottom</a:t>
            </a:r>
            <a:r>
              <a:rPr lang="ko-KR" altLang="en-US" sz="2000" b="1" dirty="0">
                <a:effectLst/>
              </a:rPr>
              <a:t> </a:t>
            </a:r>
            <a:r>
              <a:rPr lang="en-US" altLang="ko-KR" sz="2000" b="1" dirty="0">
                <a:effectLst/>
              </a:rPr>
              <a:t>(o)</a:t>
            </a:r>
            <a:endParaRPr lang="en-US" altLang="ko-KR" sz="2000" dirty="0"/>
          </a:p>
        </p:txBody>
      </p:sp>
      <p:pic>
        <p:nvPicPr>
          <p:cNvPr id="9218" name="Picture 2" descr="개념] CSS - Position 속성">
            <a:extLst>
              <a:ext uri="{FF2B5EF4-FFF2-40B4-BE49-F238E27FC236}">
                <a16:creationId xmlns:a16="http://schemas.microsoft.com/office/drawing/2014/main" id="{A38C3087-1BF0-396D-EDE3-626154F59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7849" y="2383832"/>
            <a:ext cx="6170819" cy="264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557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538F96-2BFC-B97A-E245-266008184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DF7BCFBB-48C0-5B36-C3F5-7D59E80DAF66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48E4AF4-ED5A-B8B7-6247-57841C9888AF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08D066A3-8006-6992-888F-6171527B0ACD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B7A4CC3B-F358-4778-EE9C-75EF54DB13A3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42F9C6AB-5155-C012-89E0-88E0406F2C9C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CCB3D309-B16C-329A-AD18-373F7300EF6F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9A4D9FEC-4FB5-210E-40D8-CD29AA5CD45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A925EC27-1A16-E9E3-6B0E-B96DF0FE07E7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49E1D760-FD1F-151C-78EB-EED463850376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4A1572E-2942-66EB-625E-24D449525446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5ECFF335-CC28-9C92-10A3-FEEC03F7F43F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46A46FA0-E861-1455-9B47-43DAC0C21A1B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301A927F-0455-ED10-5FC9-5B4E2FCAA52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84C01534-D7D8-6EE0-2ABC-3F8D2B4450AC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BBCBB68A-888B-63BF-7ECE-98F409EF32BC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A35B7190-F3E6-00AC-8B13-627A9C659EBE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05795BDB-D12E-E9CA-2BA4-2C9AE22A60BC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D357D1D-2900-A50E-A82D-7BF26899DC92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EFC88303-501F-FB4F-62DA-BF551BE2E99A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3E959D05-BCBE-3159-FE59-DF27B22FB94A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A72F9CF9-4256-5639-8F5C-5B2302DF571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5181CC0-62E6-65A3-54B3-D304F743B4AF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D43167EB-E406-945F-9510-B9C1DA90861D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AF0591B6-2B77-48DA-3C91-D3D3EC36EF50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0D9CD00A-84A0-7BAA-36CA-9E64C3C862DA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7149BF10-E92A-492C-7B8B-75AAC662F05F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2451AF40-F9FD-0E96-077D-6BA314BD263A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A1814948-D3F4-2AF5-9CEB-162515C6BC2E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AE211188-1E21-52B4-0447-FB857812DA52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FB0C9261-EE45-FCA1-F6EC-89C326F2E258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A91D84E7-2F38-AB16-3928-38E2122D4193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0CC08EC7-83F5-4708-7215-7DBAC162ACA5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8DD86BFF-8CD2-FB71-E491-F8737FC50F0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1A8AC172-B6DD-AD35-C892-E36979204644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D3B21BC2-2E94-B1E9-9951-48A2FC5CDD28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6211808E-3E4A-3B37-3DB7-86778C85C4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E6C41111-7754-2CAB-C966-FEB6CB931125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E04A760B-C68D-D1AB-4081-38C6F80B3BB4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4B18938F-938A-0683-4721-B66F196DA5E1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7A767CE4-5CC7-75CF-E95E-40934A1FAE22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2CB91B-994B-4417-79FB-92D3F1EC4EFA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Position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7949B7-177D-44A6-2AFF-8C6E3A1C8B9D}"/>
              </a:ext>
            </a:extLst>
          </p:cNvPr>
          <p:cNvSpPr txBox="1"/>
          <p:nvPr/>
        </p:nvSpPr>
        <p:spPr>
          <a:xfrm>
            <a:off x="1035741" y="1545676"/>
            <a:ext cx="5964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실습 </a:t>
            </a:r>
            <a:r>
              <a:rPr lang="en-US" altLang="ko-KR" sz="4000" b="1" dirty="0"/>
              <a:t>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94669A1-84E5-87E1-0C70-169E6D0B7CE9}"/>
              </a:ext>
            </a:extLst>
          </p:cNvPr>
          <p:cNvSpPr txBox="1"/>
          <p:nvPr/>
        </p:nvSpPr>
        <p:spPr>
          <a:xfrm>
            <a:off x="1118876" y="2391522"/>
            <a:ext cx="302405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힌트</a:t>
            </a:r>
            <a:r>
              <a:rPr lang="en-US" altLang="ko-KR" sz="2000" b="1" dirty="0"/>
              <a:t>)</a:t>
            </a:r>
            <a:br>
              <a:rPr lang="en-US" altLang="ko-KR" sz="2000" b="1" dirty="0"/>
            </a:br>
            <a:r>
              <a:rPr lang="en-US" altLang="ko-KR" sz="2000" b="1" dirty="0"/>
              <a:t>position</a:t>
            </a:r>
            <a:r>
              <a:rPr lang="ko-KR" altLang="en-US" sz="2000" b="1" dirty="0" err="1"/>
              <a:t>에</a:t>
            </a:r>
            <a:r>
              <a:rPr lang="ko-KR" altLang="en-US" sz="2000" b="1" dirty="0"/>
              <a:t> 어떤 속성을 주어야 가려질 지 고민을 해보면서 할 것 </a:t>
            </a:r>
            <a:endParaRPr lang="en-US" altLang="ko-KR" sz="2000" b="1" dirty="0"/>
          </a:p>
          <a:p>
            <a:endParaRPr lang="en-US" altLang="ko-KR" sz="2000" b="1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C267B29E-8844-FC31-19CF-809C631A0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9462" y="1633242"/>
            <a:ext cx="6188512" cy="4150628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6DF4A970-D92D-5130-668C-C4AE49C5DE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1318" y="1610637"/>
            <a:ext cx="5662799" cy="427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7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0922B-4698-3B8A-2D16-0660A36B9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3EE6906F-59B7-8DA2-1847-D2D2C8A6BF68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0B6142B-896D-9A6D-50C3-CEE390C202EC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C059B60A-84A8-E611-F4A8-8CE73DCF0095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F0382D7B-F343-7F26-81C6-B61F1F40889C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158C830D-415B-96D0-0E3E-4719BF4D2CAB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7136A372-631F-4DEC-D9B7-2D6F2159820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3E5B5934-D4E0-E5B2-1CFB-9188F87C268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F50BC3BB-EB86-280D-83AA-EA4AA5812995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E4ADD3C6-B10D-78D2-A31B-0DB0EFD60AAC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CA223EB-0008-9DDA-B1E0-A4813FE9F580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771479E1-0968-BC64-4FCB-10F04A81FA54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67F8386C-1556-3E81-C810-D8187FAEB3A0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8FB13A5E-F377-1913-DFA0-753C23315A2F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D2970745-3DF0-031B-2A63-9C44F37734AC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8A5FEDBE-33C2-4143-8BA9-CB2FD8787CD5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7B220CD3-0A7F-63E0-9439-4704922B986D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6D5244BB-8E87-11B1-D72B-8DF145025EDD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BB61AA2-69E1-4687-C15A-E37AE8BF0C68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F37FF7EF-DCE5-598A-C531-994EA628A0AA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D00B5037-29BF-B2E1-3F92-CACABFE5A312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EA866FB7-209D-CE8E-16E2-4AC48406B3F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19C53473-2340-F857-E830-62A83A3841D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64BC2D63-6552-5A88-3D9E-A133EFC8ED83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AA44F942-D940-D93E-D35B-F30EA9958A32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CFCB67DA-C4D5-B138-A9D9-4B6747592988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CACC49C2-FBA4-F4A0-F1D6-AC4BFB885F4E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0AF2DE5F-FC27-9654-21B0-9306D130DFA6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17E7A68C-0170-3C5C-FC64-B9592ECFEB1B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8C3DB072-A790-553C-CBA7-4196E29AFF82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233C9166-2BB0-BD5B-9941-78093C67A19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166297F0-02EE-06C6-12A0-9CC4B9BE5357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533AD572-BAB0-38E2-7FF2-424A6CF1CE2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DD1FE873-D303-DC15-1796-8EF225BE945A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11F50B9-B636-818F-2082-05767C45D1C8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182D26FC-766F-9DE6-F893-0FC30307B785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D2622A6E-9F49-ED66-C75E-FE883EBBB1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24A85BB3-5ED9-2A4E-1205-4FA6233E87FD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2912D43B-4A4B-F299-4275-0F605D6D48E6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D68AF16D-EA3A-DEB5-FE3A-C040744F48AD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B2D83383-70CC-470E-A165-D55CE884C29B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AD803C6-6A10-A6C5-510B-590DFDCA0A0E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Position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4514AB-1D30-131F-065A-EE96A9776D41}"/>
              </a:ext>
            </a:extLst>
          </p:cNvPr>
          <p:cNvSpPr txBox="1"/>
          <p:nvPr/>
        </p:nvSpPr>
        <p:spPr>
          <a:xfrm>
            <a:off x="1035741" y="1545676"/>
            <a:ext cx="5964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실습 </a:t>
            </a:r>
            <a:r>
              <a:rPr lang="en-US" altLang="ko-KR" sz="4000" b="1" dirty="0"/>
              <a:t>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FCCD565-7C5F-9071-B5EE-ABADF9D9AA25}"/>
              </a:ext>
            </a:extLst>
          </p:cNvPr>
          <p:cNvSpPr txBox="1"/>
          <p:nvPr/>
        </p:nvSpPr>
        <p:spPr>
          <a:xfrm>
            <a:off x="1034226" y="2232885"/>
            <a:ext cx="30166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힌트</a:t>
            </a:r>
            <a:r>
              <a:rPr lang="en-US" altLang="ko-KR" sz="2000" b="1" dirty="0"/>
              <a:t>)</a:t>
            </a:r>
            <a:br>
              <a:rPr lang="en-US" altLang="ko-KR" sz="2000" b="1" dirty="0"/>
            </a:br>
            <a:r>
              <a:rPr lang="ko-KR" altLang="en-US" sz="2000" b="1" dirty="0"/>
              <a:t>우선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부모 </a:t>
            </a:r>
            <a:r>
              <a:rPr lang="en-US" altLang="ko-KR" sz="2000" b="1" dirty="0"/>
              <a:t>container</a:t>
            </a:r>
            <a:r>
              <a:rPr lang="ko-KR" altLang="en-US" sz="2000" b="1" dirty="0" err="1"/>
              <a:t>를</a:t>
            </a:r>
            <a:r>
              <a:rPr lang="ko-KR" altLang="en-US" sz="2000" b="1" dirty="0"/>
              <a:t> 만들어주세요</a:t>
            </a:r>
            <a:r>
              <a:rPr lang="en-US" altLang="ko-KR" sz="2000" b="1" dirty="0"/>
              <a:t>!</a:t>
            </a:r>
          </a:p>
          <a:p>
            <a:r>
              <a:rPr lang="en-US" altLang="ko-KR" sz="2000" b="1" dirty="0"/>
              <a:t>Class</a:t>
            </a:r>
            <a:r>
              <a:rPr lang="ko-KR" altLang="en-US" sz="2000" b="1" dirty="0" err="1"/>
              <a:t>를</a:t>
            </a:r>
            <a:r>
              <a:rPr lang="ko-KR" altLang="en-US" sz="2000" b="1" dirty="0"/>
              <a:t> 부여해주세요</a:t>
            </a:r>
            <a:br>
              <a:rPr lang="en-US" altLang="ko-KR" sz="2000" b="1" dirty="0"/>
            </a:br>
            <a:r>
              <a:rPr lang="ko-KR" altLang="en-US" sz="2000" b="1" dirty="0"/>
              <a:t>그리고 각각의 </a:t>
            </a:r>
            <a:r>
              <a:rPr lang="en-US" altLang="ko-KR" sz="2000" b="1" dirty="0"/>
              <a:t>position</a:t>
            </a:r>
            <a:r>
              <a:rPr lang="ko-KR" altLang="en-US" sz="2000" b="1" dirty="0"/>
              <a:t> 속성을 줘 가면서 움직여보세요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endParaRPr lang="en-US" altLang="ko-KR" sz="2000" b="1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4B547098-1F5C-1195-4267-5D725D423D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1411" y="1968267"/>
            <a:ext cx="6756946" cy="35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434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C2D4DA-454B-F994-A070-9E3B6A0CA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DE2C63AD-2593-2B39-EC16-B7C028AF450D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D942FE7-D14B-F355-157B-64D8B398625B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DC88B56B-FBEA-6C31-BC6B-2BFF384B446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49ABE341-A526-9547-D5F7-96F813E9CBC8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E6FA4C89-0B5D-46F8-6EAE-29D567E07B50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C50E1748-3514-8209-E59C-992A8DD1F92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CEA48719-6DFD-AE23-47EB-828051480D0E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5027E4B9-A72B-F8BB-8CFF-22A03E8C223F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28B9A810-E49F-3B81-52CD-F4DEF8EBFDC6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15FEB0B-DD4A-2F14-ED48-62F49F6DAF14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77AE4F4E-1F84-BAFD-0108-A3595E791667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FC54CAD3-A825-CC82-34EF-AEB008AE22CC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40B371F7-5404-B833-178D-9A4124F333AB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2BC74A49-95A3-01F6-A62E-87F7CE4253F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EDAE85EE-AAF3-6B85-E597-4ABA253742C4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8F6009EA-EC0A-2E77-9FDE-89331EE07A69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CEE5F237-7E12-EF48-032C-80706AE1B025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6B4E1FA-885C-5626-4F52-2DBAEBECB3A5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85D449F-C392-A5C0-8DCB-4E6EB3551584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A0153AB5-252E-29B4-B183-2E7E173A4005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56C151FB-227D-63F7-500D-ABFA1C20BAFF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813138A6-EF26-AFF4-5A30-1B3CEB7671B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C0DF32D9-4D9F-6F51-F3D5-B0A27B06D652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401C006B-2C15-64F7-529D-2C8AD9807794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D449A610-70B5-CB28-040E-1EAD8E2FE064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A8959FC-61DC-D6EB-9479-4C1404D60827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A383AE28-9587-600D-C3C8-03D4510B8F6C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E59F2A15-28A3-8225-BDE1-84DA1C55C85F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0B321A9A-892F-5E08-B890-A6F76E3AB7E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B72AC521-B2AC-3D84-241C-EAF0CB0F88C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7214513A-6B61-5AC5-98D9-33AC8E6DF1A4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5CFEBFBB-CC27-3084-8DB7-7A2834B64105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FD8DB516-3F89-7690-A15A-1F373D7504AC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E7DE89DE-6B00-3248-C71B-080B3BB1A045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5B1A1A14-392D-952D-78F5-8FAADB68FBAC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2160D6B9-CD26-800C-0006-1FBDD54AEC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1F032659-32E1-1698-E228-D1D812970D1D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539CBFE4-A3BE-81D5-BC71-6974E10120E0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1C041FD2-8EE8-65A0-BBD0-9AE09BDDDC00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98D7E604-6F06-DAB8-CE63-49B847CF8FF6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D2553E5-806B-8F94-328B-DD8885375606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B40048-B823-0800-E8C9-826DFA75BEF6}"/>
              </a:ext>
            </a:extLst>
          </p:cNvPr>
          <p:cNvSpPr txBox="1"/>
          <p:nvPr/>
        </p:nvSpPr>
        <p:spPr>
          <a:xfrm>
            <a:off x="1035740" y="154567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Block</a:t>
            </a:r>
            <a:r>
              <a:rPr lang="ko-KR" altLang="en-US" sz="4000" b="1" dirty="0"/>
              <a:t>요소</a:t>
            </a:r>
            <a:r>
              <a:rPr lang="en-US" altLang="ko-KR" sz="4000" b="1" dirty="0"/>
              <a:t> vs inline</a:t>
            </a:r>
            <a:r>
              <a:rPr lang="ko-KR" altLang="en-US" sz="4000" b="1" dirty="0"/>
              <a:t>요소 </a:t>
            </a:r>
            <a:r>
              <a:rPr lang="en-US" altLang="ko-KR" sz="4000" b="1" dirty="0"/>
              <a:t>(</a:t>
            </a:r>
            <a:r>
              <a:rPr lang="ko-KR" altLang="en-US" sz="4000" b="1" dirty="0"/>
              <a:t>리마인드</a:t>
            </a:r>
            <a:r>
              <a:rPr lang="en-US" altLang="ko-KR" sz="4000" b="1" dirty="0"/>
              <a:t>)</a:t>
            </a:r>
          </a:p>
        </p:txBody>
      </p:sp>
      <p:pic>
        <p:nvPicPr>
          <p:cNvPr id="6146" name="Picture 2" descr="HTML inline(인라인) vs block(블록) 요소">
            <a:extLst>
              <a:ext uri="{FF2B5EF4-FFF2-40B4-BE49-F238E27FC236}">
                <a16:creationId xmlns:a16="http://schemas.microsoft.com/office/drawing/2014/main" id="{5637A7E6-4362-D1BF-5EE5-95EDC47BC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344" y="2292768"/>
            <a:ext cx="4658581" cy="356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5E3D334-1B08-D646-6A5D-17387F1DBF88}"/>
              </a:ext>
            </a:extLst>
          </p:cNvPr>
          <p:cNvSpPr txBox="1"/>
          <p:nvPr/>
        </p:nvSpPr>
        <p:spPr>
          <a:xfrm>
            <a:off x="1035741" y="2527210"/>
            <a:ext cx="51391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000" b="1" dirty="0"/>
              <a:t>Block </a:t>
            </a:r>
            <a:r>
              <a:rPr lang="ko-KR" altLang="en-US" sz="2000" b="1" dirty="0"/>
              <a:t>요소</a:t>
            </a:r>
            <a:r>
              <a:rPr lang="en-US" altLang="ko-KR" sz="2000" dirty="0"/>
              <a:t>: </a:t>
            </a:r>
            <a:r>
              <a:rPr lang="ko-KR" altLang="en-US" sz="2000" dirty="0"/>
              <a:t>한 줄 전체 차지 </a:t>
            </a: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: &lt;</a:t>
            </a:r>
            <a:r>
              <a:rPr lang="en" altLang="ko-KR" sz="2000" dirty="0"/>
              <a:t>div&gt;, &lt;p&gt;, &lt;h1&gt; ~ &lt;h6&gt;)</a:t>
            </a:r>
          </a:p>
          <a:p>
            <a:r>
              <a:rPr lang="en" altLang="ko-KR" sz="2000" b="1" dirty="0"/>
              <a:t>Inline </a:t>
            </a:r>
            <a:r>
              <a:rPr lang="ko-KR" altLang="en-US" sz="2000" b="1" dirty="0"/>
              <a:t>요소</a:t>
            </a:r>
            <a:r>
              <a:rPr lang="en-US" altLang="ko-KR" sz="2000" dirty="0"/>
              <a:t>: </a:t>
            </a:r>
            <a:r>
              <a:rPr lang="ko-KR" altLang="en-US" sz="2000" dirty="0"/>
              <a:t>내용만큼 차지 </a:t>
            </a:r>
            <a:r>
              <a:rPr lang="en-US" altLang="ko-KR" sz="2000" dirty="0"/>
              <a:t>(</a:t>
            </a:r>
            <a:r>
              <a:rPr lang="ko-KR" altLang="en-US" sz="2000" dirty="0"/>
              <a:t>예</a:t>
            </a:r>
            <a:r>
              <a:rPr lang="en-US" altLang="ko-KR" sz="2000" dirty="0"/>
              <a:t>: &lt;</a:t>
            </a:r>
            <a:r>
              <a:rPr lang="en" altLang="ko-KR" sz="2000" dirty="0"/>
              <a:t>span&gt;, &lt;a&gt;, &lt;strong&gt;)</a:t>
            </a:r>
          </a:p>
        </p:txBody>
      </p:sp>
    </p:spTree>
    <p:extLst>
      <p:ext uri="{BB962C8B-B14F-4D97-AF65-F5344CB8AC3E}">
        <p14:creationId xmlns:p14="http://schemas.microsoft.com/office/powerpoint/2010/main" val="1367372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B7E2D-AD04-2841-4B07-FAF53579FF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66439A8A-3492-9739-2CB4-7FE9ED7DB9FF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17096B1-A94E-667C-AD6E-5207AE448E33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78B6899E-FD18-2696-C344-DEB053C3B9D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8CEF9424-355C-55F7-0F90-159E9A377D5D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D2381DC4-91CD-3B8B-FC17-9211A98E6A84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1EBCB679-7594-CE4D-D4B2-3071A6BB4AF1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2B5C39C9-BB38-0343-78DC-A1B887CD8153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BB5D7DD1-D0C5-75C9-07F5-D067CF72B5D0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0A8C0C17-B6C4-541B-AF4C-40357E27C59D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330FE27-81EC-5527-8A41-F9955230F2C1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73BEE548-920B-384A-85B7-DA81BB0CB3C2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E111587C-17DF-F983-285D-4D6688FEF131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9758CECC-8EBE-5F4B-3198-143DF2D12BA7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DD956378-FD7D-1793-9963-230D2600C681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D397F313-493F-2CFC-5812-1254C160C3B7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DD3C7076-D708-6A38-1494-0A77429A8C42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13B9FF89-D9A2-F573-0608-DE3225D0830C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6DEFA3B-43D9-25DD-B48C-A8E8BC213855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270EC3A4-5F3B-90E7-C22F-098B218D18DC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929183EF-0ED8-250F-0434-2F0DAFE603D7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BC5A95AC-4E2F-C1BF-D96A-D7EF3DF1B80F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2B808F59-A050-7900-253A-A2A1491A82A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FB85A9A4-B5F2-E66C-6DF0-CDDDEE5E9ACA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F2F6D702-E942-FABB-C720-7111FDA1AA83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21A8A2B0-1AE2-C4DD-5D6F-D885859CD7A4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4627CA4-83D1-F8B5-B3EA-123156D589DD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A2C4643E-9577-9D19-D159-BE79CD74AFBD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DCF6C19E-2065-EA01-9FC1-644C2B466BE8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8187368-B7E4-6E37-AE16-A2980D0D0E1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7076EF91-A810-3D3F-9EF9-5EA1A017590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5041356-76CC-9CE2-DAA1-2C7B18A9C9DF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500CAFEA-B515-E7DA-5923-B1CCDE203C8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8EE33126-9D2C-50D0-A1D6-B24FF5DCAC00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6663D332-0F4A-E90C-B60B-C4212E37C261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8EBEB9D2-FFA1-F1BC-D6E4-EE452DCE9B61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F8939E31-55FD-3BA7-237A-836EB1C0CA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8B1AC68D-02DE-D5CD-A9B3-CB03193BECB4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F6365F75-1753-353C-CDCE-A1D6A4A7880D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E9671CD2-5B7D-FE0E-6A54-7C08A91A16CA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64F0D379-B929-9E80-14D2-D37935910320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0389A05-9681-CA76-89C4-BEF3EFBB1A1F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05A29C-8C80-B06E-B61B-0A3F232EA586}"/>
              </a:ext>
            </a:extLst>
          </p:cNvPr>
          <p:cNvSpPr txBox="1"/>
          <p:nvPr/>
        </p:nvSpPr>
        <p:spPr>
          <a:xfrm>
            <a:off x="1035740" y="154567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Flex box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513B90C-5435-247D-7BF0-89C1C9DACC88}"/>
              </a:ext>
            </a:extLst>
          </p:cNvPr>
          <p:cNvSpPr txBox="1"/>
          <p:nvPr/>
        </p:nvSpPr>
        <p:spPr>
          <a:xfrm>
            <a:off x="1035741" y="2527210"/>
            <a:ext cx="328502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Flex box </a:t>
            </a:r>
            <a:r>
              <a:rPr lang="ko-KR" altLang="en-US" sz="2000" b="1" dirty="0" err="1"/>
              <a:t>를</a:t>
            </a:r>
            <a:r>
              <a:rPr lang="ko-KR" altLang="en-US" sz="2000" b="1" dirty="0"/>
              <a:t> 사용하는 이유 </a:t>
            </a:r>
            <a:endParaRPr lang="en-US" altLang="ko-KR" sz="2000" b="1" dirty="0"/>
          </a:p>
          <a:p>
            <a:r>
              <a:rPr lang="en" altLang="ko-KR" sz="2000" dirty="0"/>
              <a:t>inline-block</a:t>
            </a:r>
            <a:r>
              <a:rPr lang="ko-KR" altLang="en-US" sz="2000" dirty="0"/>
              <a:t>은 </a:t>
            </a:r>
            <a:r>
              <a:rPr lang="en" altLang="ko-KR" sz="2000" dirty="0"/>
              <a:t>Responsive Design(</a:t>
            </a:r>
            <a:r>
              <a:rPr lang="ko-KR" altLang="en-US" sz="2000" dirty="0"/>
              <a:t>반응형 디자인</a:t>
            </a:r>
            <a:r>
              <a:rPr lang="en-US" altLang="ko-KR" sz="2000" dirty="0"/>
              <a:t>) </a:t>
            </a:r>
            <a:r>
              <a:rPr lang="ko-KR" altLang="en-US" sz="2000" dirty="0"/>
              <a:t>을 지원하지 않음</a:t>
            </a:r>
            <a:endParaRPr lang="en-US" altLang="ko-KR" sz="2000" dirty="0"/>
          </a:p>
          <a:p>
            <a:r>
              <a:rPr lang="ko-KR" altLang="en-US" sz="2000" dirty="0"/>
              <a:t>이를 위해 </a:t>
            </a:r>
            <a:r>
              <a:rPr lang="en" altLang="ko-KR" sz="2000" dirty="0"/>
              <a:t>Flexbox</a:t>
            </a:r>
            <a:r>
              <a:rPr lang="ko-KR" altLang="en-US" sz="2000" dirty="0"/>
              <a:t>가 필요</a:t>
            </a:r>
            <a:r>
              <a:rPr lang="en-US" altLang="ko-KR" sz="2000" dirty="0"/>
              <a:t>!</a:t>
            </a:r>
          </a:p>
          <a:p>
            <a:r>
              <a:rPr lang="en-US" altLang="ko-KR" sz="2000" dirty="0"/>
              <a:t>=&gt;</a:t>
            </a:r>
            <a:r>
              <a:rPr lang="ko-KR" altLang="en-US" sz="2000" dirty="0"/>
              <a:t> 편안한 </a:t>
            </a:r>
            <a:r>
              <a:rPr lang="en-US" altLang="ko-KR" sz="2000" dirty="0" err="1"/>
              <a:t>ui</a:t>
            </a:r>
            <a:r>
              <a:rPr lang="en-US" altLang="ko-KR" sz="2000" dirty="0"/>
              <a:t> 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제공하기 위해 필수적임</a:t>
            </a:r>
          </a:p>
          <a:p>
            <a:endParaRPr lang="en" altLang="ko-KR" sz="2000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846D7C06-1371-5E89-4BCE-ECA749AAB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505" y="2439857"/>
            <a:ext cx="6468004" cy="2352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0816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7D266C-830C-6E74-05C0-F59BF30FC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01D8802E-7362-67BF-EBB0-0D20882AFA22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2E51DC4-3772-232A-44AF-EDD8CCE584C6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346557B7-26ED-50E1-42D3-4BDB863A0769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B39A63A6-DD5F-CC7B-A27E-D7986BF0FFF3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DF59EA08-9B9A-FC33-3528-86520B9C011D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A151D3C9-0EC4-213D-5206-758391DBC617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7F7656A4-B883-6B77-1AA1-431E9DB64BD2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E1FDC9DE-5242-2065-FAE9-94DF38A1BCE7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138B20E7-89CD-52B1-CF89-E779C8AB51D2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57D2EE1-3014-E667-4D64-134B915C0325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99A84483-A866-32D4-CEC9-293F5C20D3F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55E8CE95-B8B3-0F74-B60B-F37E0CB09EF0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C27FFB80-68AC-4259-696A-A5A926092B5A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2FE57C2D-2180-A67D-44D3-61E1C060217A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79C42FF8-92C9-3010-D45C-2E1121781DBD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434398CD-2086-0AB1-C83B-D63791504374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41946DCF-2011-BABC-E883-EDB9CC7E4E9C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AFBD37D-204F-A071-E3A0-3DABD6B762D6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36BF2ABB-15C2-47BD-A42F-20B2C71E00D6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E7AC228C-F25A-40A0-19DE-9172DEC1797E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A2E296F0-F2DD-3EA3-31CB-EDBAE0A210C2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5506308A-9DBF-3757-F996-A250B42932FA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E8E518A1-AF92-1038-873E-417EDF17D063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A8A4F015-ADD9-326A-27BE-A407539AF1D1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23FE12F7-75B1-58AD-3FD9-9334876BECC9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3966062-BCCC-5410-1A9A-3EC31FCC780A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9355CF8A-EF80-3B50-C266-4BA695E60312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F0B304A9-5559-2FD5-8C7E-4D5DB6086EB2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5D8EE5B-D061-B24C-9944-2CFDE42602E5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9EFF2DC0-D901-4E9F-460F-432E6FAD9CF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172A41C8-1F53-28F8-A7DA-49E7D4BA206E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DA754F08-9749-E245-DB20-D7CAED3C76B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35EAA48D-A9E1-C751-C87D-0D84018AE9D7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A91A69E2-CA50-DA8E-8B50-5A333EA0FD14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6057F423-083E-770C-C504-12CB625ADCCD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F1CF6E0C-DBF5-E7C2-A820-C02365EE97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544B9479-055A-3DE2-1B1A-EC6F39B0F99C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085627D1-F461-8DE5-41EF-2E4165A431A6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0A8ADDDE-B815-9CEE-1506-85D18F0A0EC8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5BF45BC8-8355-DF40-338E-C499AAD44C61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6853B6-53C2-50C5-98E2-9DD699507FF4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712A6A-CB40-7FC7-3DA1-E485121C0CA5}"/>
              </a:ext>
            </a:extLst>
          </p:cNvPr>
          <p:cNvSpPr txBox="1"/>
          <p:nvPr/>
        </p:nvSpPr>
        <p:spPr>
          <a:xfrm>
            <a:off x="1035740" y="154567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Flex box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52477D5-0EE3-5211-A28A-1BFE58FBE761}"/>
              </a:ext>
            </a:extLst>
          </p:cNvPr>
          <p:cNvSpPr txBox="1"/>
          <p:nvPr/>
        </p:nvSpPr>
        <p:spPr>
          <a:xfrm>
            <a:off x="1035741" y="2527210"/>
            <a:ext cx="32850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Flex box </a:t>
            </a:r>
            <a:r>
              <a:rPr lang="ko-KR" altLang="en-US" sz="2000" dirty="0"/>
              <a:t>의 주축과 </a:t>
            </a:r>
            <a:r>
              <a:rPr lang="ko-KR" altLang="en-US" sz="2000" dirty="0" err="1"/>
              <a:t>교차축</a:t>
            </a:r>
            <a:br>
              <a:rPr lang="en-US" altLang="ko-KR" sz="2000" dirty="0"/>
            </a:br>
            <a:r>
              <a:rPr lang="ko-KR" altLang="en-US" sz="2000" dirty="0"/>
              <a:t>주축은 </a:t>
            </a:r>
            <a:r>
              <a:rPr lang="en-US" altLang="ko-KR" sz="2000" b="1" dirty="0"/>
              <a:t>flex-direction</a:t>
            </a:r>
            <a:r>
              <a:rPr lang="en-US" altLang="ko-KR" sz="2000" dirty="0"/>
              <a:t> </a:t>
            </a:r>
            <a:r>
              <a:rPr lang="ko-KR" altLang="en-US" sz="2000" dirty="0"/>
              <a:t>속성을 사용하여 결정</a:t>
            </a:r>
            <a:endParaRPr lang="en-US" altLang="ko-KR" sz="2000" dirty="0"/>
          </a:p>
          <a:p>
            <a:pPr marL="457200" indent="-457200">
              <a:buAutoNum type="arabicPeriod"/>
            </a:pPr>
            <a:r>
              <a:rPr lang="en-US" altLang="ko-KR" sz="2000" dirty="0"/>
              <a:t>row</a:t>
            </a:r>
          </a:p>
          <a:p>
            <a:pPr marL="457200" indent="-457200">
              <a:buAutoNum type="arabicPeriod"/>
            </a:pPr>
            <a:r>
              <a:rPr lang="en-US" altLang="ko-KR" sz="2000" dirty="0"/>
              <a:t>row-reverse</a:t>
            </a:r>
          </a:p>
          <a:p>
            <a:pPr marL="457200" indent="-457200">
              <a:buAutoNum type="arabicPeriod"/>
            </a:pPr>
            <a:r>
              <a:rPr lang="en-US" altLang="ko-KR" sz="2000" dirty="0"/>
              <a:t>column</a:t>
            </a:r>
          </a:p>
          <a:p>
            <a:pPr marL="457200" indent="-457200">
              <a:buAutoNum type="arabicPeriod"/>
            </a:pPr>
            <a:r>
              <a:rPr lang="en-US" altLang="ko-KR" sz="2000" dirty="0"/>
              <a:t>column-reverse</a:t>
            </a:r>
            <a:endParaRPr lang="en" altLang="ko-KR" sz="2000" dirty="0"/>
          </a:p>
        </p:txBody>
      </p:sp>
      <p:pic>
        <p:nvPicPr>
          <p:cNvPr id="1026" name="Picture 2" descr="03] 2022.07.20">
            <a:extLst>
              <a:ext uri="{FF2B5EF4-FFF2-40B4-BE49-F238E27FC236}">
                <a16:creationId xmlns:a16="http://schemas.microsoft.com/office/drawing/2014/main" id="{28DD8F39-209C-EC88-5D1A-81183F76C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110" y="2498109"/>
            <a:ext cx="6259887" cy="331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6277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4D7DB-5EE1-CC6E-30F1-3E2813706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FC9122BF-3DCD-6BD6-9464-36B3D9B68B42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E6D232D8-FA3F-C573-AE94-9C80F29BAF62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08EA6D21-7BA8-CC4C-9D8B-E6BD6A877030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2162E1EF-3479-4297-6BE3-50FDF7782484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A96F71F9-F1D1-706A-DBD6-057065066E10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A9527044-7D21-EA2A-8FBC-FC768EF95ECD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1F739B20-1E99-6EDB-383E-14065B97643A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98FC239A-4924-6071-8B1B-23A5BCA13A1F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C18DF0D3-56E1-AB40-46F4-D230B4B5F932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BDB09B8-CC11-ED74-25DC-36DA2BF5D13B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92C9CF2E-F286-CE5D-A1F1-98ED4DF88137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DE0AE6CE-AF5F-3C91-443C-76F3C6545AE9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11FAE4D0-A3B5-BE43-56D8-CE87935D43F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3C5C7650-A8BD-91C4-B219-330E2FFD1790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5C45E08F-70EB-574A-7A8A-C115BA7ADAF0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54CBAE98-459E-BBCB-8487-234EB0DEF03B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C3B250FE-9B7A-60FC-E43C-B7CC02B14074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0C4FEAE-01BD-0EB6-7608-21389ACC06BD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151F0B9-2EEB-1921-E2F0-C7688E83046E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7AE4A278-BB23-EC38-46F5-C30F74C64293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705EBBA7-10CA-6ABF-4D5C-C922225E68AA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FCC67369-7AB1-B98B-6AAE-ED108EED730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47BF0EE1-6734-1021-01FC-F98CF6A159F5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F075E3DD-B691-4F1E-836D-85BDBBDA94E7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BA56FBE4-3158-4FA1-FD78-690581F48486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1AABF8E-4133-4466-B57E-24BA0DD2B9F9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B59D5FD9-1510-D68A-F0E0-6022B65FFA1A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BEA36966-69B7-FEFD-64E7-BC108417C1CB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D2B37CB5-06CF-172E-4BF3-CAA53110C9F7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B775B1F8-0E86-9DAD-C9F3-FA468D700A05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C0393FFE-157C-C9FC-3087-4CB374346355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2F732227-00E3-9BD4-1B24-C6A8B553847C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EC216709-1CFF-390D-8C07-9EFC31E2C5DD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62B612BD-13A7-B870-3610-8C061FB0DFC2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4ABDC3C1-B171-E3B1-0931-0CF95A16B6D1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55C27DDA-9E68-3303-B885-8AAA7BA2B8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626E6A53-1069-BD1F-943D-123306475EF0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522A06CC-CEF4-F89F-8CA9-E594B870AA6B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7098C34F-5FCF-5F45-B845-894B8504A541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61BCC68D-2A45-EB20-875F-6845B4BE3A10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1862A83-A1DA-7CC5-C5BC-2D97B35D0011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27645C-C5C2-AF0E-9B91-5B284993B381}"/>
              </a:ext>
            </a:extLst>
          </p:cNvPr>
          <p:cNvSpPr txBox="1"/>
          <p:nvPr/>
        </p:nvSpPr>
        <p:spPr>
          <a:xfrm>
            <a:off x="1035740" y="154567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row , row-reverse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240C21-01F8-218E-7112-E8563347CCA0}"/>
              </a:ext>
            </a:extLst>
          </p:cNvPr>
          <p:cNvSpPr txBox="1"/>
          <p:nvPr/>
        </p:nvSpPr>
        <p:spPr>
          <a:xfrm>
            <a:off x="1035741" y="2527210"/>
            <a:ext cx="4407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주축이 </a:t>
            </a:r>
            <a:r>
              <a:rPr lang="en-US" altLang="ko-KR" sz="2000" dirty="0"/>
              <a:t>inline </a:t>
            </a:r>
            <a:r>
              <a:rPr lang="ko-KR" altLang="en-US" sz="2000" dirty="0"/>
              <a:t>방향으로 행을 </a:t>
            </a:r>
            <a:r>
              <a:rPr lang="ko-KR" altLang="en-US" sz="2000" dirty="0" err="1"/>
              <a:t>따라감</a:t>
            </a:r>
            <a:endParaRPr lang="en" altLang="ko-KR" sz="2000" dirty="0"/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2A5958EE-7C12-3915-61FD-9AB312C475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633" y="3425545"/>
            <a:ext cx="71120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243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4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그룹 76"/>
          <p:cNvGrpSpPr/>
          <p:nvPr/>
        </p:nvGrpSpPr>
        <p:grpSpPr>
          <a:xfrm>
            <a:off x="-7439" y="-3317"/>
            <a:ext cx="12203249" cy="7392657"/>
            <a:chOff x="-7439" y="-3317"/>
            <a:chExt cx="12203249" cy="7392657"/>
          </a:xfrm>
        </p:grpSpPr>
        <p:grpSp>
          <p:nvGrpSpPr>
            <p:cNvPr id="78" name="그룹 77"/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105" name="직선 연결선 104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6" name="직선 연결선 105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7" name="직선 연결선 106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8" name="직선 연결선 107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9" name="직선 연결선 108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0" name="직선 연결선 109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11" name="직선 연결선 110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79" name="그룹 78"/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98" name="직선 연결선 97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9" name="직선 연결선 98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1" name="직선 연결선 100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2" name="직선 연결선 101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3" name="직선 연결선 102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80" name="그룹 79"/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91" name="직선 연결선 90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2" name="직선 연결선 91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3" name="직선 연결선 92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4" name="직선 연결선 93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5" name="직선 연결선 94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6" name="직선 연결선 95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직선 연결선 96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81" name="그룹 80"/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87" name="직선 연결선 86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8" name="직선 연결선 87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82" name="그룹 81"/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83" name="직선 연결선 82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6" name="직선 연결선 85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bg1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그룹 47"/>
          <p:cNvGrpSpPr/>
          <p:nvPr/>
        </p:nvGrpSpPr>
        <p:grpSpPr>
          <a:xfrm>
            <a:off x="2561523" y="469557"/>
            <a:ext cx="9046178" cy="5932966"/>
            <a:chOff x="653514" y="531109"/>
            <a:chExt cx="11135864" cy="5871414"/>
          </a:xfrm>
        </p:grpSpPr>
        <p:sp>
          <p:nvSpPr>
            <p:cNvPr id="47" name="모서리가 둥근 직사각형 46"/>
            <p:cNvSpPr/>
            <p:nvPr/>
          </p:nvSpPr>
          <p:spPr>
            <a:xfrm>
              <a:off x="1030529" y="850179"/>
              <a:ext cx="10758849" cy="5552344"/>
            </a:xfrm>
            <a:prstGeom prst="roundRect">
              <a:avLst>
                <a:gd name="adj" fmla="val 7527"/>
              </a:avLst>
            </a:prstGeom>
            <a:solidFill>
              <a:srgbClr val="DEDEDE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1" name="그룹 40"/>
            <p:cNvGrpSpPr/>
            <p:nvPr/>
          </p:nvGrpSpPr>
          <p:grpSpPr>
            <a:xfrm>
              <a:off x="653514" y="531109"/>
              <a:ext cx="10958750" cy="5719014"/>
              <a:chOff x="1994848" y="750628"/>
              <a:chExt cx="8354704" cy="5229367"/>
            </a:xfrm>
          </p:grpSpPr>
          <p:sp>
            <p:nvSpPr>
              <p:cNvPr id="43" name="모서리가 둥근 직사각형 42"/>
              <p:cNvSpPr/>
              <p:nvPr/>
            </p:nvSpPr>
            <p:spPr>
              <a:xfrm>
                <a:off x="2147248" y="903028"/>
                <a:ext cx="8202304" cy="5076967"/>
              </a:xfrm>
              <a:prstGeom prst="roundRect">
                <a:avLst>
                  <a:gd name="adj" fmla="val 7527"/>
                </a:avLst>
              </a:prstGeom>
              <a:solidFill>
                <a:srgbClr val="DEDEDE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모서리가 둥근 직사각형 43"/>
              <p:cNvSpPr/>
              <p:nvPr/>
            </p:nvSpPr>
            <p:spPr>
              <a:xfrm>
                <a:off x="1994848" y="750628"/>
                <a:ext cx="8202304" cy="5076967"/>
              </a:xfrm>
              <a:prstGeom prst="roundRect">
                <a:avLst>
                  <a:gd name="adj" fmla="val 7527"/>
                </a:avLst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49" name="그룹 48"/>
          <p:cNvGrpSpPr/>
          <p:nvPr/>
        </p:nvGrpSpPr>
        <p:grpSpPr>
          <a:xfrm>
            <a:off x="5828668" y="637974"/>
            <a:ext cx="2516380" cy="554904"/>
            <a:chOff x="4901965" y="686742"/>
            <a:chExt cx="2516380" cy="554904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4901965" y="686742"/>
              <a:ext cx="2516380" cy="554904"/>
            </a:xfrm>
            <a:prstGeom prst="roundRect">
              <a:avLst>
                <a:gd name="adj" fmla="val 27489"/>
              </a:avLst>
            </a:prstGeom>
            <a:solidFill>
              <a:schemeClr val="tx1">
                <a:lumMod val="95000"/>
                <a:lumOff val="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145504" y="753935"/>
              <a:ext cx="19709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spc="600" dirty="0">
                  <a:solidFill>
                    <a:schemeClr val="bg1"/>
                  </a:solidFill>
                </a:rPr>
                <a:t>목차</a:t>
              </a:r>
            </a:p>
          </p:txBody>
        </p:sp>
      </p:grpSp>
      <p:pic>
        <p:nvPicPr>
          <p:cNvPr id="55" name="그림 54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419" t="12047" r="12105" b="14458"/>
          <a:stretch/>
        </p:blipFill>
        <p:spPr>
          <a:xfrm>
            <a:off x="200024" y="243840"/>
            <a:ext cx="1731645" cy="678180"/>
          </a:xfrm>
          <a:prstGeom prst="rect">
            <a:avLst/>
          </a:prstGeom>
          <a:ln>
            <a:noFill/>
          </a:ln>
        </p:spPr>
      </p:pic>
      <p:grpSp>
        <p:nvGrpSpPr>
          <p:cNvPr id="64" name="그룹 63"/>
          <p:cNvGrpSpPr/>
          <p:nvPr/>
        </p:nvGrpSpPr>
        <p:grpSpPr>
          <a:xfrm>
            <a:off x="3338284" y="1944914"/>
            <a:ext cx="5675087" cy="492443"/>
            <a:chOff x="3526970" y="1944914"/>
            <a:chExt cx="5675087" cy="492443"/>
          </a:xfrm>
        </p:grpSpPr>
        <p:sp>
          <p:nvSpPr>
            <p:cNvPr id="57" name="TextBox 56"/>
            <p:cNvSpPr txBox="1"/>
            <p:nvPr/>
          </p:nvSpPr>
          <p:spPr>
            <a:xfrm>
              <a:off x="3526970" y="1944914"/>
              <a:ext cx="249038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</a:rPr>
                <a:t>CSS</a:t>
              </a:r>
              <a:r>
                <a:rPr lang="ko-KR" altLang="en-US" sz="2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</a:rPr>
                <a:t>란</a:t>
              </a:r>
              <a:r>
                <a:rPr lang="en-US" altLang="ko-KR" sz="2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</a:rPr>
                <a:t>?</a:t>
              </a:r>
              <a:endParaRPr lang="ko-KR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59" name="직선 연결선 58"/>
            <p:cNvCxnSpPr/>
            <p:nvPr/>
          </p:nvCxnSpPr>
          <p:spPr>
            <a:xfrm>
              <a:off x="6096000" y="2191135"/>
              <a:ext cx="3106057" cy="0"/>
            </a:xfrm>
            <a:prstGeom prst="line">
              <a:avLst/>
            </a:prstGeom>
            <a:ln w="44450">
              <a:solidFill>
                <a:schemeClr val="tx1">
                  <a:lumMod val="65000"/>
                  <a:lumOff val="35000"/>
                  <a:alpha val="5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그룹 64"/>
          <p:cNvGrpSpPr/>
          <p:nvPr/>
        </p:nvGrpSpPr>
        <p:grpSpPr>
          <a:xfrm>
            <a:off x="3360056" y="2677888"/>
            <a:ext cx="5675087" cy="492443"/>
            <a:chOff x="3526970" y="1944914"/>
            <a:chExt cx="5675087" cy="492443"/>
          </a:xfrm>
        </p:grpSpPr>
        <p:sp>
          <p:nvSpPr>
            <p:cNvPr id="66" name="TextBox 65"/>
            <p:cNvSpPr txBox="1"/>
            <p:nvPr/>
          </p:nvSpPr>
          <p:spPr>
            <a:xfrm>
              <a:off x="3526970" y="1944914"/>
              <a:ext cx="249038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</a:rPr>
                <a:t>CSS </a:t>
              </a:r>
              <a:r>
                <a:rPr lang="ko-KR" altLang="en-US" sz="2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</a:rPr>
                <a:t>기본 문법</a:t>
              </a:r>
            </a:p>
          </p:txBody>
        </p:sp>
        <p:cxnSp>
          <p:nvCxnSpPr>
            <p:cNvPr id="67" name="직선 연결선 66"/>
            <p:cNvCxnSpPr/>
            <p:nvPr/>
          </p:nvCxnSpPr>
          <p:spPr>
            <a:xfrm>
              <a:off x="6096000" y="2191135"/>
              <a:ext cx="3106057" cy="0"/>
            </a:xfrm>
            <a:prstGeom prst="line">
              <a:avLst/>
            </a:prstGeom>
            <a:ln w="44450">
              <a:solidFill>
                <a:schemeClr val="tx1">
                  <a:lumMod val="65000"/>
                  <a:lumOff val="35000"/>
                  <a:alpha val="5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그룹 68"/>
          <p:cNvGrpSpPr/>
          <p:nvPr/>
        </p:nvGrpSpPr>
        <p:grpSpPr>
          <a:xfrm>
            <a:off x="3367314" y="3366274"/>
            <a:ext cx="7298089" cy="523220"/>
            <a:chOff x="3526970" y="1929358"/>
            <a:chExt cx="7298089" cy="523220"/>
          </a:xfrm>
        </p:grpSpPr>
        <p:sp>
          <p:nvSpPr>
            <p:cNvPr id="70" name="TextBox 69"/>
            <p:cNvSpPr txBox="1"/>
            <p:nvPr/>
          </p:nvSpPr>
          <p:spPr>
            <a:xfrm>
              <a:off x="3526970" y="1944914"/>
              <a:ext cx="249038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</a:rPr>
                <a:t>BOX</a:t>
              </a:r>
              <a:endParaRPr lang="ko-KR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71" name="직선 연결선 70"/>
            <p:cNvCxnSpPr/>
            <p:nvPr/>
          </p:nvCxnSpPr>
          <p:spPr>
            <a:xfrm>
              <a:off x="6096000" y="2191135"/>
              <a:ext cx="3106057" cy="0"/>
            </a:xfrm>
            <a:prstGeom prst="line">
              <a:avLst/>
            </a:prstGeom>
            <a:ln w="44450">
              <a:solidFill>
                <a:schemeClr val="tx1">
                  <a:lumMod val="65000"/>
                  <a:lumOff val="35000"/>
                  <a:alpha val="5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9765516" y="1929358"/>
              <a:ext cx="10595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3" name="그룹 72"/>
          <p:cNvGrpSpPr/>
          <p:nvPr/>
        </p:nvGrpSpPr>
        <p:grpSpPr>
          <a:xfrm>
            <a:off x="3360055" y="4128276"/>
            <a:ext cx="7298089" cy="523220"/>
            <a:chOff x="3526970" y="1929358"/>
            <a:chExt cx="7298089" cy="523220"/>
          </a:xfrm>
        </p:grpSpPr>
        <p:sp>
          <p:nvSpPr>
            <p:cNvPr id="74" name="TextBox 73"/>
            <p:cNvSpPr txBox="1"/>
            <p:nvPr/>
          </p:nvSpPr>
          <p:spPr>
            <a:xfrm>
              <a:off x="3526970" y="1944914"/>
              <a:ext cx="249038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</a:rPr>
                <a:t>Position***</a:t>
              </a:r>
              <a:endParaRPr lang="ko-KR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75" name="직선 연결선 74"/>
            <p:cNvCxnSpPr/>
            <p:nvPr/>
          </p:nvCxnSpPr>
          <p:spPr>
            <a:xfrm>
              <a:off x="6096000" y="2191135"/>
              <a:ext cx="3106057" cy="0"/>
            </a:xfrm>
            <a:prstGeom prst="line">
              <a:avLst/>
            </a:prstGeom>
            <a:ln w="44450">
              <a:solidFill>
                <a:schemeClr val="tx1">
                  <a:lumMod val="65000"/>
                  <a:lumOff val="35000"/>
                  <a:alpha val="5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>
              <a:off x="9765516" y="1929358"/>
              <a:ext cx="10595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6B42F64-6E77-D260-577D-C94896626319}"/>
              </a:ext>
            </a:extLst>
          </p:cNvPr>
          <p:cNvGrpSpPr/>
          <p:nvPr/>
        </p:nvGrpSpPr>
        <p:grpSpPr>
          <a:xfrm>
            <a:off x="3356372" y="4877475"/>
            <a:ext cx="7298089" cy="523220"/>
            <a:chOff x="3526970" y="1929358"/>
            <a:chExt cx="7298089" cy="52322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9087E4D-4276-7D74-9BD8-9EBD985DD4D0}"/>
                </a:ext>
              </a:extLst>
            </p:cNvPr>
            <p:cNvSpPr txBox="1"/>
            <p:nvPr/>
          </p:nvSpPr>
          <p:spPr>
            <a:xfrm>
              <a:off x="3526970" y="1944914"/>
              <a:ext cx="249038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</a:rPr>
                <a:t>FlexBox</a:t>
              </a:r>
              <a:r>
                <a:rPr lang="en-US" altLang="ko-KR" sz="2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Impact" panose="020B0806030902050204" pitchFamily="34" charset="0"/>
                </a:rPr>
                <a:t> !!!!</a:t>
              </a:r>
              <a:endParaRPr lang="ko-KR" alt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12" name="직선 연결선 74">
              <a:extLst>
                <a:ext uri="{FF2B5EF4-FFF2-40B4-BE49-F238E27FC236}">
                  <a16:creationId xmlns:a16="http://schemas.microsoft.com/office/drawing/2014/main" id="{D249FDAA-34E1-274E-1835-69F3178CCF2D}"/>
                </a:ext>
              </a:extLst>
            </p:cNvPr>
            <p:cNvCxnSpPr/>
            <p:nvPr/>
          </p:nvCxnSpPr>
          <p:spPr>
            <a:xfrm>
              <a:off x="6096000" y="2191135"/>
              <a:ext cx="3106057" cy="0"/>
            </a:xfrm>
            <a:prstGeom prst="line">
              <a:avLst/>
            </a:prstGeom>
            <a:ln w="44450">
              <a:solidFill>
                <a:schemeClr val="tx1">
                  <a:lumMod val="65000"/>
                  <a:lumOff val="35000"/>
                  <a:alpha val="5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D414301-4A74-0404-9E4F-C65F61780A47}"/>
                </a:ext>
              </a:extLst>
            </p:cNvPr>
            <p:cNvSpPr txBox="1"/>
            <p:nvPr/>
          </p:nvSpPr>
          <p:spPr>
            <a:xfrm>
              <a:off x="9765516" y="1929358"/>
              <a:ext cx="10595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85081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D7D68-55C6-9A47-F1C0-3C686CB2D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4549F75D-E766-FD00-5409-9C406207E21D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CBEFDEAD-9C97-5165-7041-1183203E4C3F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2880E76B-336C-F10A-05C6-F82E2E1C2E68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13A05001-EE26-6520-21E9-D5B42DB2553F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6E73F41D-12A1-1838-44AF-BE0E750E95F6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09339E28-B510-38EC-2A1C-BA1D77917B28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4F98D6AD-9BFF-D54B-27ED-C497FE4EAE3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91685A05-D9FD-D83B-2F31-7AB564DF55C4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F7084518-03C1-706E-98B1-B9D45B6C0695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2AA981E-88F9-94E6-231B-58D2C6118C37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A8EFCC2D-56A5-5A4E-423D-942C396FE23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46AF3E9F-3472-2D0F-06B9-ED746A9D925E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CF34379E-86CC-0F03-5C14-6F4D6BF1C2AD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A893C0F2-9218-DCC7-A790-BAB8189E748E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A9513EFC-080A-36BF-8CF8-17377454472F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D958F004-6BE8-3A36-A9EE-961F1204BD38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B168B4D8-4BE0-4EB6-46CE-EFB15A3EB8AD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F1E33E49-E7D3-4447-28D1-CA222463DE19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21FF4134-6864-574E-34D8-CE183A97809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8F700CDF-7C62-DA08-3F23-05233AD20D96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B958FB6B-6DB1-ECE6-CBA3-A05EA15238DF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01F84CBB-714D-1B17-A8BD-1210ACE86AC1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EDDB1061-DDF6-A6F0-C2D5-AE5E18C9E46C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146D3E84-0244-110B-7E8D-5772C35F1156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D6271846-BC4A-9015-5CDC-7865D4A23D02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1E32221-ED06-095A-4653-0613DDF8838C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3A56B6C7-9A8C-4A1A-E15B-ADEF653069DC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6C334156-BA3F-6620-87AA-87D13AB4E2A1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30A8672-D052-9FB5-85D3-05AAD1E38D7E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94039CA6-00D3-FAF4-DD5A-F91992CCABC7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06359262-0865-73EE-AA98-0AE7F5908862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D028F98D-A8E3-C511-220B-46A72A201171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DC1FD856-7DB8-E0B8-B13D-296AF2FDF45C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1211554F-CA10-90C6-DA9B-489954585DD6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C6F84840-4589-78CD-D51D-4EDF67B10C1D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A3BECD67-AB05-AAA8-2D41-828300EE57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DD009DC6-5177-F498-4E75-F937D49F3D0C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0A7004F7-5E2D-61B8-F7C8-82903B248407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C04F52F5-E369-FE9A-8485-9CBDA91A4DD9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5EABFB68-724A-DBF9-87D2-BBEA077BD831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7873570-252A-A38F-F894-273709EB6BFC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BA471E-A85B-E305-E359-1F1AC91BD0F2}"/>
              </a:ext>
            </a:extLst>
          </p:cNvPr>
          <p:cNvSpPr txBox="1"/>
          <p:nvPr/>
        </p:nvSpPr>
        <p:spPr>
          <a:xfrm>
            <a:off x="1035740" y="154567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column , column-reverse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BCB90D-AC11-1FD1-EF65-52966D2232A8}"/>
              </a:ext>
            </a:extLst>
          </p:cNvPr>
          <p:cNvSpPr txBox="1"/>
          <p:nvPr/>
        </p:nvSpPr>
        <p:spPr>
          <a:xfrm>
            <a:off x="1035741" y="2527210"/>
            <a:ext cx="6450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주축이 페이지 상단에서 하단으로 블록방향을 따름</a:t>
            </a:r>
            <a:endParaRPr lang="en" altLang="ko-KR" sz="2000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0B9D1D7E-B9E8-8DAF-54EF-FEEF747BE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6774" y="3024538"/>
            <a:ext cx="5925990" cy="293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628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5F9EF8-0C66-1890-6459-72E4FB750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28E72ABE-6FAB-7C05-5805-275F92E3E390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03747F3-3949-362B-62BD-11B97E01D15D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1E321977-BB74-89EE-D933-C64707BC503B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20E0B0DD-2692-7B76-28C7-58530CE7D265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611E79E0-D315-09D1-042C-02E70E4E50F4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6BA87800-2711-0CEC-B91D-3A6FFB9F51A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85080604-820D-C688-11FD-F3B6D2503597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086D87DE-C353-C979-602D-3B27519A91AB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982C10C2-9934-55A1-FC9F-75AD0A261EEF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BED6CBF-E772-06FB-A477-C5F5438FF129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C3424AFC-B974-1C9C-7DB8-6EDEC1FBD301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9729F462-2265-F7BE-266C-E8EDC17440B8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C9617466-B59B-F698-5D2E-2B6518B66573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F3A2086F-4C94-B581-1521-A643C6BB58D8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C0902B84-3061-1846-A6DD-3DEA68F7ECE0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64A44E15-4C66-94C5-8611-55C3F48409B8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75E92A37-845E-9D7E-0B52-5D2F3589707B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0AC5DD2-5D7B-AAA2-89BA-B37B6242228C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CA9016FE-A931-CAFA-294C-1D4A4E22B572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EB32E2E0-C9C1-2490-D130-563E4988ABE2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FF7F731E-0DC4-3B98-A058-3B8DC489D014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FDCA5B65-BABB-CF72-825A-90BD3E476922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3A0BFDFD-883A-3E4C-EC53-BA579C212954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F4138EB1-BC65-5725-711A-B92C4FA57425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1DD1B9BC-3E23-B323-1D0C-FEC49B78C53D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1F7155F-F33E-A65D-09DB-3872322F43E5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BCCE723B-F72D-CA38-B8BB-A60945491D6D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A0424E96-B763-561C-3FB3-929EBC3ED6A4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A20721FC-68FD-8D75-307C-F68E82C26A4B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F299442C-0371-CABE-9865-614E7052182F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1BC85735-9DD1-7EEB-EB16-2D33B8D5BA98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691BC32D-9364-BDA0-2D04-88702C0A2947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3BAF72E8-81AB-7852-69F2-EA28965C5A15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78A1B1EB-4689-8436-53D4-48EDAA98BFE2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88B72D87-7257-70B4-54F5-9B104F9847E3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69FD22B7-6A02-309C-3493-E673A241AE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C39917D3-6F15-A0AF-D790-F92F7760721F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835D7460-CAD2-DF52-DF58-32C674E1509E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AB3A0C62-E4A4-6752-4121-FF33FD2BA55D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7831B683-8EC1-DE88-B283-E924261CDBAD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7E372C8-B5EF-6AB1-8492-B5A82BC48240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E319F7-87B1-E4EE-737D-A7A188E0CE47}"/>
              </a:ext>
            </a:extLst>
          </p:cNvPr>
          <p:cNvSpPr txBox="1"/>
          <p:nvPr/>
        </p:nvSpPr>
        <p:spPr>
          <a:xfrm>
            <a:off x="975980" y="132012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실습 </a:t>
            </a:r>
            <a:r>
              <a:rPr lang="en-US" altLang="ko-KR" sz="4000" b="1" dirty="0"/>
              <a:t>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9EE670-BBC8-A4B0-C960-EAA642489FDF}"/>
              </a:ext>
            </a:extLst>
          </p:cNvPr>
          <p:cNvSpPr txBox="1"/>
          <p:nvPr/>
        </p:nvSpPr>
        <p:spPr>
          <a:xfrm>
            <a:off x="1004476" y="2112450"/>
            <a:ext cx="34337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힌트 </a:t>
            </a:r>
            <a:r>
              <a:rPr lang="en-US" altLang="ko-KR" sz="2000" b="1" dirty="0"/>
              <a:t>:</a:t>
            </a:r>
          </a:p>
          <a:p>
            <a:r>
              <a:rPr lang="en-US" altLang="ko-KR" sz="2000" b="1" dirty="0"/>
              <a:t>flex</a:t>
            </a:r>
            <a:r>
              <a:rPr lang="en-US" altLang="ko-KR" sz="2000" dirty="0"/>
              <a:t> 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사용할 것 </a:t>
            </a:r>
            <a:endParaRPr lang="en-US" altLang="ko-KR" sz="2000" dirty="0"/>
          </a:p>
          <a:p>
            <a:r>
              <a:rPr lang="en-US" altLang="ko-KR" sz="2000" b="1" dirty="0"/>
              <a:t>flex – direction</a:t>
            </a:r>
            <a:r>
              <a:rPr lang="ko-KR" altLang="en-US" sz="2000" b="1" dirty="0"/>
              <a:t> </a:t>
            </a:r>
            <a:r>
              <a:rPr lang="ko-KR" altLang="en-US" sz="2000" dirty="0"/>
              <a:t>을 줄 것 </a:t>
            </a:r>
            <a:endParaRPr lang="en-US" altLang="ko-KR" sz="2000" dirty="0"/>
          </a:p>
          <a:p>
            <a:r>
              <a:rPr lang="en-US" altLang="ko-KR" sz="2000" b="1" dirty="0"/>
              <a:t>margin, padding </a:t>
            </a:r>
            <a:r>
              <a:rPr lang="ko-KR" altLang="en-US" sz="2000" dirty="0"/>
              <a:t>등을 적절히 사용하여 이쁘게 만들 것</a:t>
            </a:r>
            <a:endParaRPr lang="en-US" altLang="ko-KR" sz="2000" dirty="0"/>
          </a:p>
          <a:p>
            <a:r>
              <a:rPr lang="en-US" altLang="ko-KR" sz="2000" dirty="0"/>
              <a:t>list-style : none </a:t>
            </a:r>
            <a:r>
              <a:rPr lang="ko-KR" altLang="en-US" sz="2000" dirty="0"/>
              <a:t>을 주시면 기본 </a:t>
            </a:r>
            <a:r>
              <a:rPr lang="en-US" altLang="ko-KR" sz="2000" dirty="0"/>
              <a:t>list</a:t>
            </a:r>
            <a:r>
              <a:rPr lang="ko-KR" altLang="en-US" sz="2000" dirty="0"/>
              <a:t> </a:t>
            </a:r>
            <a:r>
              <a:rPr lang="en-US" altLang="ko-KR" sz="2000" dirty="0"/>
              <a:t>style </a:t>
            </a:r>
            <a:r>
              <a:rPr lang="ko-KR" altLang="en-US" sz="2000" dirty="0"/>
              <a:t>이 사라집니다</a:t>
            </a:r>
            <a:endParaRPr lang="en-US" altLang="ko-KR" sz="2000" dirty="0"/>
          </a:p>
          <a:p>
            <a:endParaRPr lang="en-US" altLang="ko-KR" sz="2000" b="1" dirty="0"/>
          </a:p>
          <a:p>
            <a:r>
              <a:rPr lang="en-US" altLang="ko-KR" sz="2000" dirty="0"/>
              <a:t>Navigation </a:t>
            </a:r>
            <a:r>
              <a:rPr lang="ko-KR" altLang="en-US" sz="2000" dirty="0"/>
              <a:t>바는 링크 이동을 위한 바 입니다</a:t>
            </a:r>
            <a:r>
              <a:rPr lang="en-US" altLang="ko-KR" sz="2000" dirty="0"/>
              <a:t>.</a:t>
            </a:r>
            <a:endParaRPr lang="en" altLang="ko-KR" sz="2000" dirty="0"/>
          </a:p>
          <a:p>
            <a:r>
              <a:rPr lang="en-US" altLang="ko-KR" sz="2000" dirty="0"/>
              <a:t>++</a:t>
            </a:r>
            <a:r>
              <a:rPr lang="ko-KR" altLang="en-US" sz="2000" dirty="0"/>
              <a:t> 이동을 하기 위해 무엇을 </a:t>
            </a:r>
            <a:r>
              <a:rPr lang="ko-KR" altLang="en-US" sz="2000" dirty="0" err="1"/>
              <a:t>해야할</a:t>
            </a:r>
            <a:r>
              <a:rPr lang="ko-KR" altLang="en-US" sz="2000" dirty="0"/>
              <a:t> 지 고민해보세요</a:t>
            </a:r>
            <a:endParaRPr lang="en-US" altLang="ko-KR" sz="2000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B24013A-A851-9B7A-60A4-2CFD664BB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552" y="1339086"/>
            <a:ext cx="6355499" cy="472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140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F1B5A-9ED6-E258-DB72-819745D65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0847BAAE-316A-9F42-E70D-0D93D14A60A9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1FB8E8F-877A-3600-5A79-556CC8D039F4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12716827-DBC1-2CE7-C7D7-502DD174D180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5871A9B6-3983-C77F-6551-3C6516B2062A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373373D1-BA4F-055B-4817-178408622D43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AB0345A3-1E15-65EA-46EC-77F765A0D944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45205F13-40FA-326D-2E65-57BA680AA16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8016E745-BE68-36A0-409F-D75658E61C8A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8CD03041-9C09-4E53-6D4D-FE1EE70B2873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935B620-A637-DB7B-D59F-450ED9A88D94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4B572DDE-A83E-39C3-5745-59A8E0E14432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8227A474-AE79-1F2B-58A5-CF33D0887439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F9123FAF-1538-8345-18D1-9BD2B1DCD673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3EC6E9AF-D50E-2CE0-417D-237A0A3EA93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E1901BD1-6ECC-9425-2E8A-C93FB1E9E383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CDC4B31E-EB0C-76FE-B6FB-694CA2C7B269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E40BB767-0551-66AA-30A4-27CBFBBDE2C6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B85C2793-6810-95CA-1CD9-958C4D68CC88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5E687F7-833B-5398-D00A-3D1610BF6D7C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291F3679-5182-2DAF-0367-CB37C0E16601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8E50CD09-EB3A-CA39-DA33-F20EED20DBBE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A7EF99F1-1D25-0C84-DEB7-C7410161E2D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423271D4-4110-BD1F-12C3-349135A087B0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69F913F5-DCA7-DAF2-DE4A-169A2E0788FB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08E88AC1-9239-AF9E-D295-B123C5F66509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B81F6C7-DA66-F7BA-ED22-0F50A8E93280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E84EA1A4-D796-BDDE-515B-D41EED701EF0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A553B44C-692C-E3D4-12BE-1D76F959951A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69A10E3B-0CE2-D955-D607-C70756808A92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D6893831-419F-D8B0-D525-5C5FE7115C0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5521DBD2-EE49-2BC7-E243-CB50A3F2AB0C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C4DFAE33-E1F1-C5F7-41E7-7FCDA64A36F8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BFA6BE33-8F02-9EC6-A7AE-023C2F2B4B0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15812605-555F-EAB7-A3E2-EDCA8C7C2D3A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987F3F73-464E-EB58-4019-B2C1503F02A3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ABF4CD2B-F188-77C1-7F46-517CF7B05C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1311C3BB-CD08-CE80-0F1B-C7AC657D9F8B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453AD9DA-F220-C96B-A134-F6F9C2443E0D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7198AEBD-ACF3-834B-D708-DD465F9797D4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56B8ED1C-F62D-BB3D-D48F-8DAEE6827B4F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F23D7D-405C-4603-5E38-D75CD7C6CCF7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FF8BA5-2923-4AB0-C840-FA1FBC095465}"/>
              </a:ext>
            </a:extLst>
          </p:cNvPr>
          <p:cNvSpPr txBox="1"/>
          <p:nvPr/>
        </p:nvSpPr>
        <p:spPr>
          <a:xfrm>
            <a:off x="1035740" y="154567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결과 화면</a:t>
            </a:r>
            <a:endParaRPr lang="en-US" altLang="ko-KR" sz="4000" b="1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7D940B92-C165-6120-E979-1D9E3F6F64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0438" b="24116"/>
          <a:stretch/>
        </p:blipFill>
        <p:spPr>
          <a:xfrm>
            <a:off x="1022931" y="2290649"/>
            <a:ext cx="2638725" cy="3623926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54E71244-3EC1-E9C5-1740-5379245C2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2975" y="1801402"/>
            <a:ext cx="6736381" cy="379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03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A051D-D914-955F-3920-032797552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23AD98C4-3D5C-0A4B-F4B0-361CA414C9CF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841BDFC-9567-A674-26F6-4DA001753224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78874BB5-26C9-0644-E457-355663ADFED0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DF37916B-C5A3-4385-1486-4E97A06CD806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904E82C6-6C49-34CB-4E6B-B374E9EEC34D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591AAFF4-1E2D-62CC-E652-84B5FC6591C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9872C240-1736-F1D0-8D38-F1508676402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884E19A7-6D14-CD47-328F-3B74C9F19025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9D362DD4-8397-3BC4-03D3-1B305ABC847F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280A3D6-BEF5-1823-7317-E774789D9C51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FCA95817-7E04-E9DF-96A7-8AA0B0052DBB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944789C8-C50D-3837-017A-C5E84C0FCEE7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654CA10E-2956-15F4-D92E-EB969107A624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4DFC523B-1B9A-DECA-83C2-0526A542DA63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158E8E96-F36B-186F-8FF1-2AF4B5C0FD28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907112FD-044F-0D63-3C85-307222D2F667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50643060-19BE-923C-B81A-0341F5A60E03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5C447DB-44BB-FB97-C013-9420E720598E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736D1B4F-C3D5-0D5F-44A6-D70E2546948F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27BED14B-0E13-DE35-885B-742ABFCD73E7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42DB89C0-D220-EEBC-06FE-8B8D28973995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FFCFBBB-6553-2276-CC1A-25D20DF94A05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F43B717D-60B1-D8E1-2B0C-3CF91E30D288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C87E11B6-1009-8FF6-9719-51F9C666C465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E3575D9A-A310-E341-7B18-3D0D6BE1C680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508A48F-D102-1E27-F2C8-06D4AFE85D7F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90EBEEA5-5CA1-A89F-47AB-031E0EA6EE3F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3FF0EC5D-72C4-970E-8DBB-38A26355FC2D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FECCDBBE-48B7-C7EA-499C-A60339389E2E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639EA9A-E2B0-F270-6519-FA403AEC39D8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CD75539A-64B2-8B66-7762-D5163C038AF9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CF21184A-39D6-6C60-1E8A-B266B7D2B521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DB16CFDC-E038-DC63-21BE-99BC98481B57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14AA15D1-5549-1A19-BA1D-4A5DCAB820A7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CA287406-46EA-3A32-2148-5BEE73B71B9F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3FB915EE-D490-D56B-F8AF-40185B1133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2E406546-E53C-3C3D-9B68-0FFD46DC3133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DA2200B4-60DF-2B8B-98F1-E51BEA27C586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8515F5DB-7FCA-2516-17C6-8B212A583895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8BAD40FA-A9FC-4AB0-F85D-E70BAD1BDFF3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4488662-4EAF-7939-5B6C-890AF2A0ECFB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A9CFB3-CEBE-D635-8CFF-9EF7E8EAF48F}"/>
              </a:ext>
            </a:extLst>
          </p:cNvPr>
          <p:cNvSpPr txBox="1"/>
          <p:nvPr/>
        </p:nvSpPr>
        <p:spPr>
          <a:xfrm>
            <a:off x="1035740" y="154567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이쁘게 만들기</a:t>
            </a:r>
            <a:r>
              <a:rPr lang="en-US" altLang="ko-KR" sz="4000" b="1" dirty="0"/>
              <a:t>..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70A43BD2-B910-D170-188A-3848297526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7017" y="1623519"/>
            <a:ext cx="6132299" cy="4286414"/>
          </a:xfrm>
          <a:prstGeom prst="rect">
            <a:avLst/>
          </a:prstGeom>
        </p:spPr>
      </p:pic>
      <p:pic>
        <p:nvPicPr>
          <p:cNvPr id="48" name="그림 47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174687A9-2657-6C2F-941B-9D333F92FB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96" y="2361618"/>
            <a:ext cx="4119900" cy="130414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6957060D-A1EC-5E88-3792-E324DCD54879}"/>
              </a:ext>
            </a:extLst>
          </p:cNvPr>
          <p:cNvSpPr txBox="1"/>
          <p:nvPr/>
        </p:nvSpPr>
        <p:spPr>
          <a:xfrm>
            <a:off x="918882" y="3808085"/>
            <a:ext cx="40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hlinkClick r:id="rId6"/>
              </a:rPr>
              <a:t>아이콘은 </a:t>
            </a:r>
            <a:r>
              <a:rPr kumimoji="1" lang="en-US" altLang="ko-KR" dirty="0">
                <a:hlinkClick r:id="rId6"/>
              </a:rPr>
              <a:t>font-awesome </a:t>
            </a:r>
            <a:r>
              <a:rPr kumimoji="1" lang="ko-KR" altLang="en-US" dirty="0">
                <a:hlinkClick r:id="rId6"/>
              </a:rPr>
              <a:t>사이트 참고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42632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1FA8B-CDFB-9771-172F-BEBDCB5AE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635FF62F-5DB6-EA11-F7C2-9E17B5789D3D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66252C1-FB04-3795-A870-0B42911683D2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875526AE-EAA5-9305-0F9B-C5D20F2AB754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E983A37F-AEA4-1D7D-6726-58A657E1D418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B62D886C-BA0D-A10B-3E0E-7B175C2E942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996E5F56-D0BF-AC41-E1CC-DAB80F831781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91D46E2B-3292-D12A-F4A3-6A8A766D3070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964D5101-646A-0643-A722-F7999691D94A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CE0AB3B1-FA8D-175B-E394-5373644A3EB8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C592915-CF4F-959A-12D6-E5306892F69F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D86CD7F9-AA72-F393-BB07-92C5E163D172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B9339B56-5873-98A8-F4B1-15A3A8F36530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926D990A-359C-F1C8-D399-A1C467A31B4C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2287C2AE-BBFD-878D-3DE9-8A7F4570D5CC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C942E892-A39C-C011-A3E2-28646AF4C9D8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DE4BDD9C-8DAA-D5CF-8ABA-7107A6F7DAD2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10E648CB-A231-3957-0663-A4209CE98B72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6FFC7EF-20E5-F3B7-AD9D-1A2C0FD21931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51127C2E-46BA-7F72-A884-1A1E3A78622B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308FB4CB-8992-B589-8F9C-000E90196AD2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74032771-8210-7D9E-3B1B-D8BBAD8A77DA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9866CF19-866E-493A-D7D0-47F2A8959138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7F41B415-2C26-953F-80FD-4C37D55E12F6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9844FA5A-35F8-D489-C324-F6E7B040CDD0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FACC2523-3001-8155-331A-1FF0A0BC0E99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CC39BFE-E948-B35B-3786-273C2A65F60D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F9FD1D4D-FE67-1256-7320-E3C8225B1CB5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DEC1FB1B-7316-2B4E-F50F-E9BEC01E3651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0A0AD58A-C67C-2F50-7120-5F7C492DC9AE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0EEB041A-0195-47D6-AFF8-6C3E66B1E9D7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0CDAE7D4-17B8-305D-DD0B-13032BF3C3C0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21DE0034-4521-323F-6182-4C0F19914F03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7641718D-8D44-3938-2B36-A9E3D9FF7654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1F3B6FFA-6DEC-20F1-3FDD-B86F78C2C438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3FB6E9BE-81BF-4E3B-F491-3AF2C8503462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A47CE67B-3FE2-6F07-1F69-D3BDCD3D57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0743300A-230A-2DE3-6395-7C4D6BFD3920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032007F0-0A19-B27F-3D78-12886C6A12E9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04565455-A580-8D7F-C290-8A10FF590719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18B98A68-9D67-E7BB-C969-E24AC67D132B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B7E9F0-CE86-2B51-A7A6-EB0F407D8711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DC1D28-9FEF-3DA1-4D6D-E16FC6180B05}"/>
              </a:ext>
            </a:extLst>
          </p:cNvPr>
          <p:cNvSpPr txBox="1"/>
          <p:nvPr/>
        </p:nvSpPr>
        <p:spPr>
          <a:xfrm>
            <a:off x="1035740" y="154567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마무리 및 과제 공지</a:t>
            </a:r>
            <a:endParaRPr lang="en-US" altLang="ko-KR" sz="4000" b="1" dirty="0"/>
          </a:p>
        </p:txBody>
      </p:sp>
      <p:pic>
        <p:nvPicPr>
          <p:cNvPr id="35" name="그림 34">
            <a:hlinkClick r:id="rId4"/>
            <a:extLst>
              <a:ext uri="{FF2B5EF4-FFF2-40B4-BE49-F238E27FC236}">
                <a16:creationId xmlns:a16="http://schemas.microsoft.com/office/drawing/2014/main" id="{5553C3AC-1CA6-0BD1-C4FB-76FF699E06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131" y="2303822"/>
            <a:ext cx="6365435" cy="3589398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31421B64-95B7-7EB3-5C7B-C0287A16DB86}"/>
              </a:ext>
            </a:extLst>
          </p:cNvPr>
          <p:cNvSpPr txBox="1"/>
          <p:nvPr/>
        </p:nvSpPr>
        <p:spPr>
          <a:xfrm>
            <a:off x="7947308" y="2253562"/>
            <a:ext cx="28059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기한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다음 세미나 전 </a:t>
            </a:r>
            <a:r>
              <a:rPr kumimoji="1" lang="en-US" altLang="ko-KR" b="1" dirty="0"/>
              <a:t>23</a:t>
            </a:r>
            <a:r>
              <a:rPr kumimoji="1" lang="ko-KR" altLang="en-US" b="1" dirty="0"/>
              <a:t>시 </a:t>
            </a:r>
            <a:r>
              <a:rPr kumimoji="1" lang="en-US" altLang="ko-KR" b="1" dirty="0"/>
              <a:t>59</a:t>
            </a:r>
            <a:r>
              <a:rPr kumimoji="1" lang="ko-KR" altLang="en-US" b="1" dirty="0"/>
              <a:t>분까지</a:t>
            </a:r>
            <a:br>
              <a:rPr kumimoji="1" lang="en-US" altLang="ko-KR" b="1" dirty="0"/>
            </a:br>
            <a:br>
              <a:rPr kumimoji="1" lang="en-US" altLang="ko-KR" b="1" dirty="0"/>
            </a:br>
            <a:r>
              <a:rPr kumimoji="1" lang="ko-KR" altLang="en-US" b="1" dirty="0"/>
              <a:t>세미나 후 실습 코드들 보내 드리겠습니다 </a:t>
            </a:r>
          </a:p>
        </p:txBody>
      </p:sp>
    </p:spTree>
    <p:extLst>
      <p:ext uri="{BB962C8B-B14F-4D97-AF65-F5344CB8AC3E}">
        <p14:creationId xmlns:p14="http://schemas.microsoft.com/office/powerpoint/2010/main" val="4675282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C256F-0968-F56F-948C-6A97A14A9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8A53BA97-7C09-46F4-185C-1B9817DA0BAE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DDC6F15-C9BC-4690-52A1-502EFE90BD77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E24A6201-EA1D-3291-52D9-E4928EE08AFA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C1F4F76F-A622-9CC4-E365-ACF645BDF19C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B67CD2BD-A082-A509-8215-0540C7599679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4C6CC4D9-F7A2-7875-CB6A-BDB2F2736B68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EEF595F7-FAC1-4BCA-F8E6-9750C5D876D7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F1CBC321-C45C-6FBE-F7B2-9BF5DA07E7E9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0BFDEAD7-F9D8-B236-EC8C-CCF424A50AB4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90F2544-519C-6FFF-36F5-309528642D62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D4C496B1-2162-9D6F-DA2F-515B585D6A9B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62BB7464-42DE-8559-662B-5AC7F63A0175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7859F2A5-931B-83D9-5EF9-DB06337539F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361FF5BC-5503-969B-1967-9E4AFDA8BDA7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88F7DF8C-236E-68DC-4918-9B4CF2E50BEA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B7EACA76-1E21-8CFF-7850-DDF81F878A22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0DDDCA7C-3599-034D-FED1-2E20C96A062C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F78BD0F-B67C-061C-8CBD-73B5486F2E9A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167AF31E-6062-6CEB-6B90-F544E99EE11D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3CDF3B3D-33C7-C59A-2650-200CA1DE7F87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8A22070C-101F-1D0D-E5C2-BCFA9F95655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8942D7AC-151E-D2ED-BEA5-B6D1F93428E4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E13BF758-3E22-A6F7-6017-A76B1B363872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D5CF23F4-3C0D-42DF-765A-8650620E0BED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2FBBE521-B6D8-7635-F33C-42C401EE6310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7F61038-CC51-F071-2F11-932BC1F2A3A4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18A149EE-6B37-CA1F-25EE-2D604060AC6E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1700992E-C773-CBFB-3E34-295EC451FD84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122589D4-F4C5-2A43-2DED-8BBB8D098C9B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BBFA06CF-B9B7-10DE-C8F1-CB9DE64A897A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3C8A999E-4884-003A-25B1-8E3B2EAC8FA1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5D96EACB-5D0A-46DA-A3CF-5EB9284FA2B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55F02B1E-9978-CFC2-A1C2-163EC1D6181F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D44D85D3-FDF2-B85B-E3DC-DD1DD2D3F31D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8E24D45A-250F-94B9-9339-EF5CD04D78DD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F808AECE-C8A0-164E-F5F9-C61767DAB2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6D0C14E6-AC67-A286-9017-A69BC299241B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4AD343CC-A1A2-2B76-25CA-A4D860AD25F1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F526EE93-A125-9F21-45AF-8F1F7F02D103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509C379-2B68-8975-0DA2-6B18E57F805E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B0BE9DE-3FD5-9D4B-5DCF-0434B7D4EE81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Flex 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651DFA-847C-B2E9-1F2C-37B95F9FC85B}"/>
              </a:ext>
            </a:extLst>
          </p:cNvPr>
          <p:cNvSpPr txBox="1"/>
          <p:nvPr/>
        </p:nvSpPr>
        <p:spPr>
          <a:xfrm>
            <a:off x="1035740" y="1545676"/>
            <a:ext cx="9915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마무리 및 과제 공지</a:t>
            </a:r>
            <a:endParaRPr lang="en-US" altLang="ko-KR" sz="4000" b="1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AF6D96A1-2CA0-06A2-6FF0-1817CEBDF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5580" y="2247678"/>
            <a:ext cx="5877251" cy="367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8048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그룹 56"/>
          <p:cNvGrpSpPr/>
          <p:nvPr/>
        </p:nvGrpSpPr>
        <p:grpSpPr>
          <a:xfrm>
            <a:off x="-9203" y="0"/>
            <a:ext cx="12203249" cy="7392657"/>
            <a:chOff x="-7439" y="-3317"/>
            <a:chExt cx="12203249" cy="7392657"/>
          </a:xfrm>
        </p:grpSpPr>
        <p:grpSp>
          <p:nvGrpSpPr>
            <p:cNvPr id="58" name="그룹 57"/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86" name="직선 연결선 85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8" name="직선 연결선 87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1" name="직선 연결선 90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2" name="직선 연결선 91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9" name="그룹 58"/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79" name="직선 연결선 78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1" name="직선 연결선 80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2" name="직선 연결선 81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1" name="그룹 60"/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72" name="직선 연결선 71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3" name="직선 연결선 72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4" name="직선 연결선 73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2" name="그룹 61"/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68" name="직선 연결선 67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/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64" name="직선 연결선 63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8" name="그룹 7"/>
          <p:cNvGrpSpPr/>
          <p:nvPr/>
        </p:nvGrpSpPr>
        <p:grpSpPr>
          <a:xfrm>
            <a:off x="1974802" y="1293222"/>
            <a:ext cx="8319202" cy="4753517"/>
            <a:chOff x="1994848" y="750628"/>
            <a:chExt cx="8507104" cy="5381767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2299648" y="10554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DEDEDE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모서리가 둥근 직사각형 5"/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DEDEDE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모서리가 둥근 직사각형 8"/>
          <p:cNvSpPr/>
          <p:nvPr/>
        </p:nvSpPr>
        <p:spPr>
          <a:xfrm>
            <a:off x="3735977" y="1005839"/>
            <a:ext cx="4624251" cy="574766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871183" y="1081248"/>
            <a:ext cx="4383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300" dirty="0" err="1">
                <a:solidFill>
                  <a:schemeClr val="bg1"/>
                </a:solidFill>
                <a:latin typeface="+mn-ea"/>
              </a:rPr>
              <a:t>프론트엔드</a:t>
            </a:r>
            <a:r>
              <a:rPr lang="ko-KR" altLang="en-US" b="1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b="1" spc="300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b="1" spc="300" dirty="0">
                <a:solidFill>
                  <a:schemeClr val="bg1"/>
                </a:solidFill>
                <a:latin typeface="+mn-ea"/>
              </a:rPr>
              <a:t>주차 세미나</a:t>
            </a:r>
            <a:endParaRPr lang="en-US" altLang="ko-KR" b="1" spc="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3530728" y="3358065"/>
            <a:ext cx="5412059" cy="391866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965585" y="2612038"/>
            <a:ext cx="441659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mpact" panose="020B0806030902050204" pitchFamily="34" charset="0"/>
              </a:rPr>
              <a:t>감사합니다</a:t>
            </a:r>
            <a:endParaRPr lang="en-US" altLang="ko-KR" sz="66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8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/>
          <p:cNvGrpSpPr/>
          <p:nvPr/>
        </p:nvGrpSpPr>
        <p:grpSpPr>
          <a:xfrm>
            <a:off x="-7439" y="-3317"/>
            <a:ext cx="12203249" cy="7392657"/>
            <a:chOff x="-7439" y="-3317"/>
            <a:chExt cx="12203249" cy="7392657"/>
          </a:xfrm>
        </p:grpSpPr>
        <p:grpSp>
          <p:nvGrpSpPr>
            <p:cNvPr id="3" name="그룹 2"/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/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/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/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/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/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/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/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/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/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/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/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/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/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CSS</a:t>
            </a:r>
            <a:r>
              <a:rPr lang="ko-KR" altLang="en-US" sz="2400" b="1" spc="600" dirty="0">
                <a:solidFill>
                  <a:schemeClr val="bg1"/>
                </a:solidFill>
              </a:rPr>
              <a:t>란</a:t>
            </a:r>
            <a:r>
              <a:rPr lang="en-US" altLang="ko-KR" sz="2400" b="1" spc="600" dirty="0">
                <a:solidFill>
                  <a:schemeClr val="bg1"/>
                </a:solidFill>
              </a:rPr>
              <a:t>?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08031" y="2029216"/>
            <a:ext cx="4237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CSS</a:t>
            </a:r>
            <a:r>
              <a:rPr lang="ko-KR" altLang="en-US" sz="4000" b="1" dirty="0"/>
              <a:t>란</a:t>
            </a:r>
            <a:r>
              <a:rPr lang="en-US" altLang="ko-KR" sz="4000" b="1" dirty="0"/>
              <a:t>?</a:t>
            </a:r>
            <a:endParaRPr lang="ko-KR" altLang="en-US" sz="40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1259459" y="2907732"/>
            <a:ext cx="28681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Cascading Style Sheets </a:t>
            </a:r>
            <a:r>
              <a:rPr lang="ko-KR" altLang="en-US" sz="2000" dirty="0"/>
              <a:t>의 약자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Cascading(</a:t>
            </a:r>
            <a:r>
              <a:rPr lang="ko-KR" altLang="en-US" sz="2000" dirty="0" err="1"/>
              <a:t>캐스케이딩</a:t>
            </a:r>
            <a:r>
              <a:rPr lang="en-US" altLang="ko-KR" sz="2000" dirty="0"/>
              <a:t>)</a:t>
            </a:r>
            <a:r>
              <a:rPr lang="ko-KR" altLang="en-US" sz="2000" dirty="0"/>
              <a:t> 의 의미</a:t>
            </a:r>
            <a:r>
              <a:rPr lang="en-US" altLang="ko-KR" sz="2000" dirty="0"/>
              <a:t>:</a:t>
            </a:r>
            <a:r>
              <a:rPr lang="ko-KR" altLang="en-US" sz="2000" dirty="0"/>
              <a:t> 스타일이 적용되는 </a:t>
            </a:r>
            <a:r>
              <a:rPr lang="ko-KR" altLang="en-US" sz="2000" b="1" dirty="0"/>
              <a:t>우선 순위</a:t>
            </a:r>
            <a:r>
              <a:rPr lang="ko-KR" altLang="en-US" sz="2000" dirty="0"/>
              <a:t> 존재</a:t>
            </a:r>
            <a:endParaRPr lang="en-US" altLang="ko-KR" sz="2000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A3193F3A-D258-A135-08FE-E99902784E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836" y="2130832"/>
            <a:ext cx="6668176" cy="283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56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4F0CD-CC86-7F28-CA4E-A67E7AEC8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8C3C7FFA-2745-F119-9F9E-45665F57B04B}"/>
              </a:ext>
            </a:extLst>
          </p:cNvPr>
          <p:cNvGrpSpPr/>
          <p:nvPr/>
        </p:nvGrpSpPr>
        <p:grpSpPr>
          <a:xfrm>
            <a:off x="-7439" y="-331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2E35922-E171-5B92-0FC4-3A3394A5ABC5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BF2BEC44-A4E6-434B-BB3F-65F4BE33C302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EBED4A54-EEFD-D872-3CA8-84225B601253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3952692C-5363-8635-7877-90EED1AFE559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C36D0393-0FCD-8519-6B7B-810D4DCA24CE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24DB3509-5E91-0DD5-6AB9-998DB4C30169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2504ED14-AADC-3097-911C-7AE9BE85399E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454050CC-9F92-64F3-8CAD-153669C37607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B63AFA4-9B6F-AD60-C3F7-09CD4A5F71C1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4DE33BA7-0549-C838-1A68-C02618885219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AF36D2D1-3B60-404D-7C0D-2EE35A5A5EAF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437694CE-28D3-3984-AEF7-13FD9454042C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40CF3011-2D5E-BC4F-AF0D-CFF04273C30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D5F28FAA-4F13-018A-E579-7AA315EB7C74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C2160639-CBC8-3C91-AA9C-083368132412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E5AEA7B0-C1E2-A3B8-0A39-E401399E7055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B46A2351-5D05-4A07-2B4F-CF3D48E90D5A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D42ED161-774B-EE3E-DFE2-ED844C24DB3F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85256052-03EF-0A25-3E63-065344F09084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223B5BEF-4BFD-42E7-95A7-25D5385CFBAF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AA8BB296-D1AC-550C-E727-EC5B08C12F30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618D8BDD-6A4A-DDC8-F112-23DFDAB4EB01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945790D9-BD5F-386C-B012-C1F09C6F3823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4B9FD7AD-C837-1269-AD25-08A38E1581E6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05CD40B-E3A5-0F91-40FE-65749608C039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168E7C53-1C8B-88D2-ECA7-EEB9727463E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ADA9C460-B635-DD0C-E974-02C7456CE2C5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A5C0EAA2-7C44-01FB-C37D-DB56C1440A19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D2976ACD-0E02-6FD6-A226-FB5E94B30EF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AE076AE6-A959-D189-4EF0-9A84ED37BF6A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BC7480EC-70E5-4955-7720-3A52B140F67A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BEECDBFA-CDFD-974C-A217-BD22865D44A0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F66130B-4407-5E34-632F-85F10738ABF3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8AA33C22-31C7-4336-EBB0-2B9A1136073B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3B92942B-3837-DF86-9A10-4562B8CA14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426859E3-7F09-E104-A5F9-1FC45C71357B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37EBAD01-C9EC-BA69-0423-E89E7C0D0C3E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A348D2ED-F97B-FEE8-4EC3-EFD14F89F8F7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A6973EA2-5380-23B2-7A10-76EE310FF1FB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1289B5E-B3D8-0324-B2F4-9E3D5DB24BDA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CSS</a:t>
            </a:r>
            <a:r>
              <a:rPr lang="ko-KR" altLang="en-US" sz="2400" b="1" spc="600" dirty="0">
                <a:solidFill>
                  <a:schemeClr val="bg1"/>
                </a:solidFill>
              </a:rPr>
              <a:t>우선순위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C0F6A3-59BA-DC67-A3CC-C57866EAEEA7}"/>
              </a:ext>
            </a:extLst>
          </p:cNvPr>
          <p:cNvSpPr txBox="1"/>
          <p:nvPr/>
        </p:nvSpPr>
        <p:spPr>
          <a:xfrm>
            <a:off x="1208031" y="1543432"/>
            <a:ext cx="4237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CSS</a:t>
            </a:r>
            <a:r>
              <a:rPr lang="ko-KR" altLang="en-US" sz="4000" b="1" dirty="0"/>
              <a:t> 우선순위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7CF7D36-2BFB-7F4F-C117-4C83D8A8EA69}"/>
              </a:ext>
            </a:extLst>
          </p:cNvPr>
          <p:cNvSpPr txBox="1"/>
          <p:nvPr/>
        </p:nvSpPr>
        <p:spPr>
          <a:xfrm>
            <a:off x="1226862" y="2657809"/>
            <a:ext cx="895705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태그 </a:t>
            </a:r>
            <a:r>
              <a:rPr lang="en-US" altLang="ko-KR" sz="2000" dirty="0"/>
              <a:t>&lt; .</a:t>
            </a:r>
            <a:r>
              <a:rPr lang="ko-KR" altLang="en-US" sz="2000" dirty="0"/>
              <a:t>클래스 </a:t>
            </a:r>
            <a:r>
              <a:rPr lang="en-US" altLang="ko-KR" sz="2000" dirty="0"/>
              <a:t>&lt; #</a:t>
            </a:r>
            <a:r>
              <a:rPr lang="ko-KR" altLang="en-US" sz="2000" dirty="0"/>
              <a:t>아이디 </a:t>
            </a:r>
            <a:r>
              <a:rPr lang="en-US" altLang="ko-KR" sz="2000" dirty="0"/>
              <a:t>&lt; </a:t>
            </a:r>
            <a:r>
              <a:rPr lang="ko-KR" altLang="en-US" sz="2000" dirty="0"/>
              <a:t>인라인 스타일링 </a:t>
            </a:r>
            <a:r>
              <a:rPr lang="en-US" altLang="ko-KR" sz="2000" dirty="0"/>
              <a:t>&lt; !</a:t>
            </a:r>
            <a:r>
              <a:rPr lang="en" altLang="ko-KR" sz="2000" dirty="0"/>
              <a:t>important</a:t>
            </a:r>
          </a:p>
          <a:p>
            <a:endParaRPr lang="en" altLang="ko-KR" sz="2000" dirty="0"/>
          </a:p>
          <a:p>
            <a:r>
              <a:rPr lang="ko-KR" altLang="en-US" sz="2000" dirty="0"/>
              <a:t>동일 레벨일 경우 나중에 적용된</a:t>
            </a:r>
            <a:r>
              <a:rPr lang="en-US" altLang="ko-KR" sz="2000" dirty="0" err="1"/>
              <a:t>css</a:t>
            </a:r>
            <a:r>
              <a:rPr lang="en-US" altLang="ko-KR" sz="2000" dirty="0"/>
              <a:t> </a:t>
            </a:r>
            <a:r>
              <a:rPr lang="ko-KR" altLang="en-US" sz="2000" dirty="0"/>
              <a:t>스타일이 적용됨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!important</a:t>
            </a:r>
            <a:r>
              <a:rPr lang="ko-KR" altLang="en-US" sz="2000" dirty="0"/>
              <a:t>의 경우 위 우선순위를 무시하고 먼저 적용하고 싶을 경우에 사용 </a:t>
            </a:r>
            <a:r>
              <a:rPr lang="en-US" altLang="ko-KR" sz="2000" dirty="0"/>
              <a:t>=&gt;</a:t>
            </a:r>
            <a:r>
              <a:rPr lang="ko-KR" altLang="en-US" sz="2000" dirty="0"/>
              <a:t> 너무 급한 거 아니면 </a:t>
            </a:r>
            <a:r>
              <a:rPr lang="ko-KR" altLang="en-US" sz="2000" dirty="0" err="1"/>
              <a:t>비추</a:t>
            </a:r>
            <a:r>
              <a:rPr lang="ko-KR" altLang="en-US" sz="2000" dirty="0"/>
              <a:t> </a:t>
            </a:r>
            <a:r>
              <a:rPr lang="ko-KR" altLang="en-US" sz="2000" dirty="0" err="1"/>
              <a:t>ㅠ</a:t>
            </a:r>
            <a:r>
              <a:rPr lang="en-US" altLang="ko-KR" sz="2000" dirty="0"/>
              <a:t>.</a:t>
            </a:r>
            <a:r>
              <a:rPr lang="ko-KR" altLang="en-US" sz="2000" dirty="0" err="1"/>
              <a:t>ㅠ</a:t>
            </a:r>
            <a:endParaRPr lang="en-US" altLang="ko-KR" sz="2000" dirty="0"/>
          </a:p>
          <a:p>
            <a:endParaRPr lang="en-US" altLang="ko-KR" sz="2000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20B47F67-413F-5E30-10B8-680A54C22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929" y="1522797"/>
            <a:ext cx="5384800" cy="224790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0B4F5B0D-AC0E-2311-DCF7-A60FECA28C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1508" y="3037569"/>
            <a:ext cx="5048557" cy="278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1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A22E9-09CB-E1CE-DAF0-295BB6B2B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394A4092-DA00-F03E-8587-FA9A7F9D66C0}"/>
              </a:ext>
            </a:extLst>
          </p:cNvPr>
          <p:cNvGrpSpPr/>
          <p:nvPr/>
        </p:nvGrpSpPr>
        <p:grpSpPr>
          <a:xfrm>
            <a:off x="-7439" y="-331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9CEFD4AE-8BB7-ECB9-8C39-D9E9B3DD1269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FB8E9CC0-F4EA-6664-31BA-75024564D9D9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AFFD7F40-E343-4B91-AC3C-2328B57304A5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32FCD3D6-3563-C7AA-F2E2-B54BDE631ABC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6B73B4B7-760A-68D1-0768-C32F499B511C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74D51D53-427E-E269-CE25-67BC122BEDB3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C39472B4-B0F0-9B4E-20DF-4C97CCDC10C3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CDDF3A95-1847-71F1-0D00-751E53C7A6AB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7FCBCB5-4836-D826-3AFA-2CD0BA387C00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F8C73DC1-6F4E-2D96-6C63-3E8EFC2DBCE7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B7350345-8EAC-3D34-87B4-07127C5AEC30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87F42075-E54A-B6C4-0966-3AD268B883E9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380D4C7F-F117-324B-8E4E-8E84EBA03B1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8DBA685B-2C02-3244-521B-3EB093630CB3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7CC5E5EC-2457-777C-082C-639A3C865C17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AC34743B-53D1-9B2F-B3EE-24C4A5557201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B8AE94EC-D5E8-0E4A-2FAB-220ECBBCADAC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3E9A8CC8-A269-8DA0-EE40-D0003991BED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1E72C7E6-F6E4-D88B-7910-0548B902BE4E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30DA2599-D229-64F2-4776-C29989D1F1FA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7AE41383-A90C-7F79-7BEC-2C60FFB5693D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9F432D0F-B655-2DDE-EE5A-8A53D243AC00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B67DC5A5-518B-86C6-A016-47D785ECF4D8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8C96275C-530B-FE55-80A3-B08A7CF56E9F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EC893EFD-565B-3574-738A-53674DBC2BBD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486C1BD6-7498-2599-23FE-4147CE974399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EF0EBCB6-2046-5D43-2C19-D383099063EA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924298BA-D763-D1D0-4EEA-2D0F8F44C7AF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CA480F63-F118-0933-3094-C2AEB7DEBAB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F3E37E56-E30A-FB58-73EE-D3DA8DA13C73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DB6A8FAB-3B64-F672-3602-87011FE2F83C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55589EB0-A258-BB51-B8B1-EEFAC5CF1A34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39C74D2F-3B53-A8B5-E779-27C8838B360F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4E0012C4-CFDD-8363-070F-B431A634FC88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D61A6F67-7EC8-DA12-454F-4BFF3A4E2D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323CB149-5B1A-2100-CE3C-340BBB3114E3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2A76DE16-7BE1-CB11-F552-4A8D2D88032C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D4EBC65A-6D83-0EC3-4C4D-6BBD915D0204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1944BBB8-128C-80A3-42AF-F5096DF20565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FFB7CD-0B69-8621-CD48-37A7F8D88132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CSS </a:t>
            </a:r>
            <a:r>
              <a:rPr lang="ko-KR" altLang="en-US" sz="2400" b="1" spc="600" dirty="0">
                <a:solidFill>
                  <a:schemeClr val="bg1"/>
                </a:solidFill>
              </a:rPr>
              <a:t>기본 문법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8F3269-0D53-83A1-9883-10A7CE046818}"/>
              </a:ext>
            </a:extLst>
          </p:cNvPr>
          <p:cNvSpPr txBox="1"/>
          <p:nvPr/>
        </p:nvSpPr>
        <p:spPr>
          <a:xfrm>
            <a:off x="1208031" y="2029216"/>
            <a:ext cx="4237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CSS</a:t>
            </a:r>
            <a:r>
              <a:rPr lang="ko-KR" altLang="en-US" sz="4000" b="1" dirty="0"/>
              <a:t> 기본 문법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BC16A59-6910-0D2C-4A37-E995BE075F17}"/>
              </a:ext>
            </a:extLst>
          </p:cNvPr>
          <p:cNvSpPr txBox="1"/>
          <p:nvPr/>
        </p:nvSpPr>
        <p:spPr>
          <a:xfrm>
            <a:off x="1259459" y="2907732"/>
            <a:ext cx="28681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1. </a:t>
            </a:r>
            <a:r>
              <a:rPr lang="ko-KR" altLang="en-US" sz="2000" b="1" dirty="0" err="1"/>
              <a:t>선택자</a:t>
            </a:r>
            <a:r>
              <a:rPr lang="ko-KR" altLang="en-US" sz="2000" b="1" dirty="0"/>
              <a:t> 활용</a:t>
            </a:r>
            <a:br>
              <a:rPr lang="en-US" altLang="ko-KR" sz="2000" b="1" dirty="0"/>
            </a:br>
            <a:r>
              <a:rPr lang="en-US" altLang="ko-KR" sz="2000" b="1" dirty="0"/>
              <a:t>ex) #id , .class , tag</a:t>
            </a:r>
          </a:p>
          <a:p>
            <a:endParaRPr lang="en-US" altLang="ko-KR" sz="2000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8AA95463-F362-E510-B7D3-70FBFF6ED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2506" y="3833296"/>
            <a:ext cx="7162498" cy="170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646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11624-0FCA-7BB0-B83F-6DC6B9329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65D81109-DD5E-662E-052B-94DC68EE5DB2}"/>
              </a:ext>
            </a:extLst>
          </p:cNvPr>
          <p:cNvGrpSpPr/>
          <p:nvPr/>
        </p:nvGrpSpPr>
        <p:grpSpPr>
          <a:xfrm>
            <a:off x="-7439" y="-331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BFF8F8B0-F47E-7E9A-EE28-3E0D8E8A354A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1CA79D7E-CDF1-DD8A-B3D9-BB7BE92630C3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AB53E6B5-FB00-BF14-6E9C-315334A03869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DAAE64F7-27A6-D577-8D44-9103B696924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E11B9C3B-820D-AE40-5677-77BDAD861570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50C1A57A-7115-3C99-A8D9-B86126278901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7E5A4C7B-B0F6-9F67-AC77-1CC911778883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7AC2CA39-9015-986D-44A3-9B7805E6F286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09FBAE5-0EF5-823F-2202-699EC4A85873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583B239A-D341-575E-148D-C1E9A74B5EBA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0BE17BB0-F2C8-9933-01B7-F901D2648C46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8664617A-708E-34F0-882A-E811119F14F4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0FDDAC84-973D-D1BF-BA6B-2269044AC82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D1825337-5233-79DC-F150-A49A60EBF627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DFB1B16F-E8F0-A6F2-F883-C0C456F0A85D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DADFD431-B296-A1EF-8D94-B7108A3C6BF8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FFFE8ADD-C85F-64D6-834D-F8B846634575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1BD916B9-6E23-8E1C-6E41-E91EFEB14A17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CFA4A730-860B-E93D-63C2-E0452AC99FE5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BB35A2D4-D18F-1A42-2CF3-BBCAAF1BA575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E10FB1AA-43F3-C60A-F751-36CDF1C369D3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0DE327D4-64F1-F913-B4FA-8A85E1C02E99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D368BCD2-CECF-1912-6090-F75AAD14F2DE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49267351-5CB0-1D82-CA4F-432B6FC5C3C8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0808CD8-8875-0C7E-4A3B-4DA9DFFF0CBD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7A26F7D1-4E9D-36BF-F7DE-1DBADFCC616A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23E1A59B-0BB5-5565-5D35-B82D107B45AC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495CAA62-30E4-276B-AC41-297A0C89D2D8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F42D19E-14A9-7B7D-D3B7-70DD4FAB3CE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5BE26277-43AF-604D-1B0C-128633A152E1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09E5DF0D-ADD4-4A08-3023-2D331C23D3E4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E2FE276C-EC38-1E8A-7B6D-B25DE0F121BC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C982767E-9716-4845-7542-A4A51806C9B6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72198E21-A91B-B176-9ABA-D1246B45C9FE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B89A726E-6915-A847-2B2C-F90F1EDA8E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835B2A6A-E0D3-3B0C-37C4-74281DB5AEE8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E423B743-1C59-BB17-0210-EBEDF1CACD4E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C1885678-25BB-9598-C0A5-583877AD0E4E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77E4B8D5-1A20-AB69-41D2-88872498AC07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B1ED42-0D06-7A62-3731-E360E3F2F23C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CSS </a:t>
            </a:r>
            <a:r>
              <a:rPr lang="ko-KR" altLang="en-US" sz="2400" b="1" spc="600" dirty="0">
                <a:solidFill>
                  <a:schemeClr val="bg1"/>
                </a:solidFill>
              </a:rPr>
              <a:t>기본 문법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C5013E-647F-50BB-3EA7-BCBA65FC2EB9}"/>
              </a:ext>
            </a:extLst>
          </p:cNvPr>
          <p:cNvSpPr txBox="1"/>
          <p:nvPr/>
        </p:nvSpPr>
        <p:spPr>
          <a:xfrm>
            <a:off x="1208031" y="2029216"/>
            <a:ext cx="4237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CSS</a:t>
            </a:r>
            <a:r>
              <a:rPr lang="ko-KR" altLang="en-US" sz="4000" b="1" dirty="0"/>
              <a:t> 기본 문법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981D707-E83F-A8A7-3D16-14E28EBF80C3}"/>
              </a:ext>
            </a:extLst>
          </p:cNvPr>
          <p:cNvSpPr txBox="1"/>
          <p:nvPr/>
        </p:nvSpPr>
        <p:spPr>
          <a:xfrm>
            <a:off x="1259458" y="2907732"/>
            <a:ext cx="84889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1.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선택자</a:t>
            </a:r>
            <a:r>
              <a:rPr lang="ko-KR" altLang="en-US" sz="2000" b="1" dirty="0"/>
              <a:t> 활용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주의 사항</a:t>
            </a:r>
            <a:r>
              <a:rPr lang="en-US" altLang="ko-KR" sz="2000" b="1" dirty="0"/>
              <a:t>)</a:t>
            </a:r>
          </a:p>
          <a:p>
            <a:r>
              <a:rPr lang="en-US" altLang="ko-KR" sz="2000" dirty="0"/>
              <a:t>Coding convention</a:t>
            </a:r>
            <a:r>
              <a:rPr lang="ko-KR" altLang="en-US" sz="2000" dirty="0"/>
              <a:t>을 생각해서 할 것 </a:t>
            </a:r>
            <a:endParaRPr lang="en-US" altLang="ko-KR" sz="2000" dirty="0"/>
          </a:p>
          <a:p>
            <a:r>
              <a:rPr lang="ko-KR" altLang="en-US" sz="2000" dirty="0"/>
              <a:t>지금은 혼자 하는 개인 프로젝트이기에  크게 상관 없지만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br>
              <a:rPr lang="en-US" altLang="ko-KR" sz="2000" dirty="0"/>
            </a:br>
            <a:r>
              <a:rPr lang="ko-KR" altLang="en-US" sz="2000" dirty="0"/>
              <a:t>화면의 수가 많아질수록 구분하기 어렵고 유지보수하기 번거로움</a:t>
            </a:r>
            <a:endParaRPr lang="en-US" altLang="ko-KR" sz="2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4AC41D-4769-62FA-B8A8-4D98E27DD8B6}"/>
              </a:ext>
            </a:extLst>
          </p:cNvPr>
          <p:cNvSpPr txBox="1"/>
          <p:nvPr/>
        </p:nvSpPr>
        <p:spPr>
          <a:xfrm>
            <a:off x="1272904" y="4469515"/>
            <a:ext cx="71748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hlinkClick r:id="rId4"/>
              </a:rPr>
              <a:t>https</a:t>
            </a:r>
            <a:r>
              <a:rPr lang="ko-KR" altLang="en-US" dirty="0">
                <a:hlinkClick r:id="rId4"/>
              </a:rPr>
              <a:t>://</a:t>
            </a:r>
            <a:r>
              <a:rPr lang="ko-KR" altLang="en-US" dirty="0" err="1">
                <a:hlinkClick r:id="rId4"/>
              </a:rPr>
              <a:t>velog.io</a:t>
            </a:r>
            <a:r>
              <a:rPr lang="ko-KR" altLang="en-US" dirty="0">
                <a:hlinkClick r:id="rId4"/>
              </a:rPr>
              <a:t>/@</a:t>
            </a:r>
            <a:r>
              <a:rPr lang="ko-KR" altLang="en-US" dirty="0" err="1">
                <a:hlinkClick r:id="rId4"/>
              </a:rPr>
              <a:t>rex</a:t>
            </a:r>
            <a:r>
              <a:rPr lang="ko-KR" altLang="en-US" dirty="0">
                <a:hlinkClick r:id="rId4"/>
              </a:rPr>
              <a:t>/%EC%BD%94%EB%93%9C-%EC%9E%91%EC%84%B1-%EA%B7%9C%EC%B9%99%EB%93%A4-Coding-Conventions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4453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D9DBB-5932-18EE-E4FC-76BB78167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348A7F94-40DC-EF32-5E67-CA1F0143E58D}"/>
              </a:ext>
            </a:extLst>
          </p:cNvPr>
          <p:cNvGrpSpPr/>
          <p:nvPr/>
        </p:nvGrpSpPr>
        <p:grpSpPr>
          <a:xfrm>
            <a:off x="-7439" y="-331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DBA1E19-F219-C763-062E-683AB732E1F6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168B2955-E099-16B6-7D77-9CE7C8BBBA7C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B7631E16-9890-F5BF-AE2F-F2E7657A39AA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17D74AF2-DA10-586D-E67C-EC936727D52B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EF98AA2E-65C0-112D-958D-43C931A6D30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EA9EC506-68A2-E7D6-1121-85B81F53EB69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584E957C-8B6F-31DF-402C-A975BD7ACFA4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4A6CE0C3-445A-1E1A-C953-69A9DB41D0C6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D7241E0-2466-BA6E-58A1-6800F10FBE1D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CC1F9299-C38B-C85C-89F4-E5605A04A70D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94EFDABF-42C9-AD2E-286A-8FDA8CCD660D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DAFDAD46-E6AD-7D6C-683E-BE35D7220814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3743D954-135D-6A2C-CF7E-D9D5F7B83632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8DCBCAB1-D629-7B6B-7AA4-C14463D4D0E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02B42DA4-0E9F-783C-8E10-1D9E8F64A6B9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2A121127-9FCD-0876-D378-FDCFA331025C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84B1190D-A168-FC31-DBA4-DC5666EA19FD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CFDAE537-6ED4-6CBC-0459-F3DCD87E91CC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240F6531-428D-13EE-5C83-EF7E74E5365C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C27D0056-E495-1EB6-A1ED-812089726C72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602E2A88-3640-BDC3-2A0D-5F349A20190A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122D2BA0-04A1-4E8B-CEB2-D6B015F08DE5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40EDAAA2-7390-320F-A3C9-5C52ED21829F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1A4B0592-1CF9-7674-9F22-0D0749B16F67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F8A7C0E-8EB0-A3DA-1FEC-54F3190AFFCD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0DACF008-692A-AD5D-A4AC-F092E82508FD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61B2EBF7-C59F-A612-2295-125C39464687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20C4B543-0893-0D6F-1721-8C7CC575AA3B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F5B6EC04-E983-A3EE-9D16-A4800AF1B47B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4D0B66F-2B5B-CA6E-9236-820DF04D80B7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0327ACEE-74F7-EA30-1692-5AD59C4CE3AF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69646AC0-C9AB-DD6E-D361-AF59C8D98B7D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EE437A7E-B61B-89A0-C61E-A664F9E78013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2AEB6224-B316-31BC-B661-A1D2D0F971C0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1D2C5115-820B-A108-0626-B8F0062261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A7F6240E-4453-0F7E-A6C7-ABBF5D691AAA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5E536319-F934-2EEB-1A37-068BA6373F31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3B291918-5F6B-1791-9F2E-BF5CD1F6C6EB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4B02BCB6-9E3A-87A7-EE1D-4E2340B9CB75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9D7D43A-2AD9-D8E2-DDBF-867923F77A7B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CSS </a:t>
            </a:r>
            <a:r>
              <a:rPr lang="ko-KR" altLang="en-US" sz="2400" b="1" spc="600" dirty="0">
                <a:solidFill>
                  <a:schemeClr val="bg1"/>
                </a:solidFill>
              </a:rPr>
              <a:t>기본 문법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D835D0-7DC7-21A2-B6BC-5BFEF0C368C9}"/>
              </a:ext>
            </a:extLst>
          </p:cNvPr>
          <p:cNvSpPr txBox="1"/>
          <p:nvPr/>
        </p:nvSpPr>
        <p:spPr>
          <a:xfrm>
            <a:off x="1208031" y="2029216"/>
            <a:ext cx="4237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CSS</a:t>
            </a:r>
            <a:r>
              <a:rPr lang="ko-KR" altLang="en-US" sz="4000" b="1" dirty="0"/>
              <a:t> 기본 문법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1DE122A-5A2B-F75C-A3C3-F4D1BF57EE6F}"/>
              </a:ext>
            </a:extLst>
          </p:cNvPr>
          <p:cNvSpPr txBox="1"/>
          <p:nvPr/>
        </p:nvSpPr>
        <p:spPr>
          <a:xfrm>
            <a:off x="1259458" y="2907732"/>
            <a:ext cx="5397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2. </a:t>
            </a:r>
            <a:r>
              <a:rPr lang="ko-KR" altLang="en-US" sz="2000" b="1" dirty="0"/>
              <a:t>인라인 스타일</a:t>
            </a:r>
            <a:br>
              <a:rPr lang="en-US" altLang="ko-KR" sz="2000" b="1" dirty="0"/>
            </a:br>
            <a:r>
              <a:rPr lang="ko-KR" altLang="en-US" sz="2000" b="1" dirty="0"/>
              <a:t>태그 안에 </a:t>
            </a:r>
            <a:r>
              <a:rPr lang="en-US" altLang="ko-KR" sz="2000" b="1" dirty="0"/>
              <a:t>inline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style</a:t>
            </a:r>
            <a:r>
              <a:rPr lang="ko-KR" altLang="en-US" sz="2000" b="1" dirty="0"/>
              <a:t> 을 적용하는 방법 </a:t>
            </a:r>
            <a:br>
              <a:rPr lang="en-US" altLang="ko-KR" sz="2000" b="1" dirty="0"/>
            </a:br>
            <a:r>
              <a:rPr lang="en-US" altLang="ko-KR" sz="2000" b="1" dirty="0"/>
              <a:t>=&gt;</a:t>
            </a:r>
            <a:r>
              <a:rPr lang="ko-KR" altLang="en-US" sz="2000" b="1" dirty="0"/>
              <a:t>개인적으로 급한 거 아니면</a:t>
            </a:r>
            <a:r>
              <a:rPr lang="en-US" altLang="ko-KR" sz="2000" b="1" dirty="0"/>
              <a:t>..</a:t>
            </a:r>
            <a:r>
              <a:rPr lang="ko-KR" altLang="en-US" sz="2000" b="1" dirty="0"/>
              <a:t> 비</a:t>
            </a:r>
            <a:r>
              <a:rPr lang="en-US" altLang="ko-KR" sz="2000" b="1" dirty="0"/>
              <a:t>..</a:t>
            </a:r>
            <a:r>
              <a:rPr lang="ko-KR" altLang="en-US" sz="2000" b="1" dirty="0"/>
              <a:t>비</a:t>
            </a:r>
            <a:r>
              <a:rPr lang="en-US" altLang="ko-KR" sz="2000" b="1" dirty="0"/>
              <a:t>..</a:t>
            </a:r>
            <a:r>
              <a:rPr lang="ko-KR" altLang="en-US" sz="2000" b="1" dirty="0" err="1"/>
              <a:t>비추</a:t>
            </a:r>
            <a:endParaRPr lang="en-US" altLang="ko-KR" sz="2000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1D1A0818-4ADA-3D37-04A5-B4B536E7A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535" y="4301172"/>
            <a:ext cx="61214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1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94FE5E-2414-DFD5-CA2F-7E71ECDA0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68FF2666-F709-1DBD-2902-20A3598F6234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B0D6F239-4B4B-285A-3EC5-357596677919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8868E130-8221-AF87-7C67-44F305D22629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D7A4A6E9-68CE-E26F-13E4-E6C48B1699C5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6D4EA1A9-7A6A-193E-4277-335056F8A8FD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E60EF627-CC29-A06C-1AB2-C1BED0CA20D5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D0567D0A-2431-AF1D-ACA6-9CC6CA62456C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47091A51-24EE-5B2E-E42C-1BE76EE03966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4F202D84-6121-D5BA-9EC0-D6ED612E0198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5C837FE-15A5-5E85-3690-9E1442F54970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4DC253ED-36F3-A2D2-2F13-9DCA650B18EC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868D93C3-A5AA-D8F9-AE82-1C67737CEC40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885CD10A-63D6-BA97-F15F-2A11E972D835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B6E56D83-8B54-D479-1CD8-79E3CA3EE7D9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7A734059-DB93-37A5-49D8-934145E012DD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3D727182-E509-3E36-80E2-506C18313123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1DAEA64E-19FA-3519-52F4-182C65BC8544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FD46266F-14E7-34F8-6884-E08B8459AA9E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875B453A-1697-0C3D-2C4E-B03C2AE54EF1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9E24FC30-03EF-79E3-4004-5BF01FBB8BFD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E1DC2AEE-6DAB-0D7E-3E54-6ABF8D313341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B166EBB2-A798-9661-9394-0C8E3EA79EFE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AC441D6E-1078-3EED-DC21-F6D554451413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4F12F4D2-49C4-7CCB-AFD3-4EEAAC392863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C7BE7830-EB2D-0D34-E14A-91E16A5F51D8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C94E96C6-893A-992C-F75D-A107A2B86A1C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92331637-C850-819F-1E80-5CA41AF9A88D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DCDBEA64-E372-4049-52A8-F89BDCEAB978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C8AB1815-E1AF-4944-C604-98B131EB8723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48775554-EC03-F270-0166-72C3D8EEC80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D6711601-A9D9-CAF2-1302-25EA203EB971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BC2A5346-D421-2504-BB43-95112D4E3431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72962071-29C9-D9A5-32A4-83303AB56718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9177873D-3E34-4FFE-FD8D-1CE74AF0089A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70D58B73-8F3B-70F1-1728-17C952E4890F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FC355D35-9562-0061-21DC-A6A2B5B561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D87CE85D-C08F-B7B9-948B-A4364E6774BD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BD20007F-58A1-596B-C706-833E72829CA1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D4E95A57-180C-9149-6937-2EDAA4B92D1E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D5E0C90-66DA-F407-BA9C-3F5FB941784B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7ED72B-5B1A-FA0B-DCD6-D6902C4E87BA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1A3247-3A4D-027D-C485-6A729CFBD079}"/>
              </a:ext>
            </a:extLst>
          </p:cNvPr>
          <p:cNvSpPr txBox="1"/>
          <p:nvPr/>
        </p:nvSpPr>
        <p:spPr>
          <a:xfrm>
            <a:off x="1208031" y="2029216"/>
            <a:ext cx="5964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Box </a:t>
            </a:r>
            <a:r>
              <a:rPr lang="ko-KR" altLang="en-US" sz="4000" b="1" dirty="0"/>
              <a:t>모델</a:t>
            </a:r>
            <a:r>
              <a:rPr lang="en-US" altLang="ko-KR" sz="4000" b="1" dirty="0"/>
              <a:t>(Box Model)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0B9247-4378-7470-76A7-BED5A4D609E6}"/>
              </a:ext>
            </a:extLst>
          </p:cNvPr>
          <p:cNvSpPr txBox="1"/>
          <p:nvPr/>
        </p:nvSpPr>
        <p:spPr>
          <a:xfrm>
            <a:off x="1259458" y="2907732"/>
            <a:ext cx="53977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웹 페이지의 모든 요소는 상자</a:t>
            </a:r>
            <a:r>
              <a:rPr lang="en-US" altLang="ko-KR" sz="2000" dirty="0"/>
              <a:t>(</a:t>
            </a:r>
            <a:r>
              <a:rPr lang="en" altLang="ko-KR" sz="2000" dirty="0"/>
              <a:t>Box)</a:t>
            </a:r>
          </a:p>
          <a:p>
            <a:r>
              <a:rPr lang="en" altLang="ko-KR" sz="2000" dirty="0"/>
              <a:t>HTML </a:t>
            </a:r>
            <a:r>
              <a:rPr lang="ko-KR" altLang="en-US" sz="2000" dirty="0"/>
              <a:t>요소는 </a:t>
            </a:r>
            <a:r>
              <a:rPr lang="ko-KR" altLang="en-US" sz="2000" b="1" dirty="0"/>
              <a:t>박스</a:t>
            </a:r>
            <a:r>
              <a:rPr lang="en-US" altLang="ko-KR" sz="2000" b="1" dirty="0"/>
              <a:t>(</a:t>
            </a:r>
            <a:r>
              <a:rPr lang="en" altLang="ko-KR" sz="2000" b="1" dirty="0"/>
              <a:t>box)</a:t>
            </a:r>
            <a:r>
              <a:rPr lang="en" altLang="ko-KR" sz="2000" dirty="0"/>
              <a:t> </a:t>
            </a:r>
            <a:r>
              <a:rPr lang="ko-KR" altLang="en-US" sz="2000" dirty="0"/>
              <a:t>형태로 구성됨</a:t>
            </a:r>
            <a:endParaRPr lang="en-US" altLang="ko-KR" sz="2000" dirty="0"/>
          </a:p>
          <a:p>
            <a:r>
              <a:rPr lang="en" altLang="ko-KR" sz="2000" b="1" dirty="0"/>
              <a:t>1. Content</a:t>
            </a:r>
            <a:r>
              <a:rPr lang="en" altLang="ko-KR" sz="2000" dirty="0"/>
              <a:t> (</a:t>
            </a:r>
            <a:r>
              <a:rPr lang="ko-KR" altLang="en-US" sz="2000" dirty="0"/>
              <a:t>내용 영역</a:t>
            </a:r>
            <a:r>
              <a:rPr lang="en-US" altLang="ko-KR" sz="2000" dirty="0"/>
              <a:t>)</a:t>
            </a:r>
          </a:p>
          <a:p>
            <a:r>
              <a:rPr lang="en" altLang="ko-KR" sz="2000" b="1" dirty="0"/>
              <a:t>2. Padding</a:t>
            </a:r>
            <a:r>
              <a:rPr lang="en" altLang="ko-KR" sz="2000" dirty="0"/>
              <a:t> (</a:t>
            </a:r>
            <a:r>
              <a:rPr lang="ko-KR" altLang="en-US" sz="2000" dirty="0"/>
              <a:t>내용과 테두리 사이 여백</a:t>
            </a:r>
            <a:r>
              <a:rPr lang="en-US" altLang="ko-KR" sz="2000" dirty="0"/>
              <a:t>)</a:t>
            </a:r>
          </a:p>
          <a:p>
            <a:r>
              <a:rPr lang="en" altLang="ko-KR" sz="2000" b="1" dirty="0"/>
              <a:t>3. Border</a:t>
            </a:r>
            <a:r>
              <a:rPr lang="en" altLang="ko-KR" sz="2000" dirty="0"/>
              <a:t> (</a:t>
            </a:r>
            <a:r>
              <a:rPr lang="ko-KR" altLang="en-US" sz="2000" dirty="0"/>
              <a:t>테두리</a:t>
            </a:r>
            <a:r>
              <a:rPr lang="en-US" altLang="ko-KR" sz="2000" dirty="0"/>
              <a:t>)</a:t>
            </a:r>
          </a:p>
          <a:p>
            <a:r>
              <a:rPr lang="en" altLang="ko-KR" sz="2000" b="1" dirty="0"/>
              <a:t>4. Margin</a:t>
            </a:r>
            <a:r>
              <a:rPr lang="en" altLang="ko-KR" sz="2000" dirty="0"/>
              <a:t> (</a:t>
            </a:r>
            <a:r>
              <a:rPr lang="ko-KR" altLang="en-US" sz="2000" dirty="0"/>
              <a:t>바깥 여백</a:t>
            </a:r>
            <a:r>
              <a:rPr lang="en-US" altLang="ko-KR" sz="2000" dirty="0"/>
              <a:t>)</a:t>
            </a:r>
          </a:p>
          <a:p>
            <a:endParaRPr lang="en-US" altLang="ko-KR" sz="2000" dirty="0"/>
          </a:p>
          <a:p>
            <a:r>
              <a:rPr lang="en-US" altLang="ko-KR" sz="2000" dirty="0"/>
              <a:t>F12</a:t>
            </a:r>
            <a:r>
              <a:rPr lang="ko-KR" altLang="en-US" sz="2000" dirty="0" err="1"/>
              <a:t>를</a:t>
            </a:r>
            <a:r>
              <a:rPr lang="ko-KR" altLang="en-US" sz="2000" dirty="0"/>
              <a:t> 눌러서 레이아웃을 </a:t>
            </a:r>
            <a:r>
              <a:rPr lang="ko-KR" altLang="en-US" sz="2000" dirty="0" err="1"/>
              <a:t>봐볼까요</a:t>
            </a:r>
            <a:r>
              <a:rPr lang="en-US" altLang="ko-KR" sz="2000" dirty="0"/>
              <a:t>?</a:t>
            </a:r>
          </a:p>
        </p:txBody>
      </p:sp>
      <p:pic>
        <p:nvPicPr>
          <p:cNvPr id="4104" name="Picture 8" descr="css box model">
            <a:extLst>
              <a:ext uri="{FF2B5EF4-FFF2-40B4-BE49-F238E27FC236}">
                <a16:creationId xmlns:a16="http://schemas.microsoft.com/office/drawing/2014/main" id="{9DAB18A5-90FF-5E96-67FF-B04063E60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466" y="2619452"/>
            <a:ext cx="4634053" cy="338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41ACA9EF-9B9F-E30A-1B98-2BAB886635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6159" y="1466336"/>
            <a:ext cx="8095099" cy="437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5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B8033-2AAE-092B-B66A-AF06FE8F8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D01EA74D-877B-DEB2-DC30-2CE530581358}"/>
              </a:ext>
            </a:extLst>
          </p:cNvPr>
          <p:cNvGrpSpPr/>
          <p:nvPr/>
        </p:nvGrpSpPr>
        <p:grpSpPr>
          <a:xfrm>
            <a:off x="190946" y="262497"/>
            <a:ext cx="12203249" cy="7392657"/>
            <a:chOff x="-7439" y="-3317"/>
            <a:chExt cx="12203249" cy="739265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14309CC-F125-099B-08FE-C5CD0D673A90}"/>
                </a:ext>
              </a:extLst>
            </p:cNvPr>
            <p:cNvGrpSpPr/>
            <p:nvPr/>
          </p:nvGrpSpPr>
          <p:grpSpPr>
            <a:xfrm>
              <a:off x="-2179" y="331248"/>
              <a:ext cx="12197989" cy="3867150"/>
              <a:chOff x="-2179" y="331248"/>
              <a:chExt cx="12197989" cy="386715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3ACDD707-1639-65F9-4D62-70B4FC82C4A0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AFFBD7BB-1F5A-BBA7-9381-32A17D85493F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0203204A-97B8-032F-125C-E5F6BE6BD18B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FCF8B2A3-BD19-3ECD-E9E6-BFAC108087C4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FB222513-9DA0-8545-79D3-89B7EA067938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3E339576-F463-FC95-665F-66432FF8BD3F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6820C75A-A36F-090E-212C-82E8536B6824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52CBE2D-5FC2-E8C1-7A9E-7224BB797145}"/>
                </a:ext>
              </a:extLst>
            </p:cNvPr>
            <p:cNvGrpSpPr/>
            <p:nvPr/>
          </p:nvGrpSpPr>
          <p:grpSpPr>
            <a:xfrm rot="5400000">
              <a:off x="-959300" y="1612814"/>
              <a:ext cx="7092778" cy="3867150"/>
              <a:chOff x="-2179" y="331248"/>
              <a:chExt cx="12197989" cy="3867150"/>
            </a:xfrm>
          </p:grpSpPr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3CE5DDBF-2752-5E98-8607-FCB748A71F2C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7933ACB7-6297-3C41-77D1-A5EB9D875DC9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A4C49FDB-F6FA-415D-F2AA-7F82056A1ABE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0B5E7099-4BF4-37AA-03EE-E5EDEAE811ED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D29667D1-AD43-660A-9448-3861DC584B5E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D6D7A37B-160F-4F7E-4012-50BB30218078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8223631C-0296-C58F-5834-9EBFEEEFE637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FDF1CAFE-B731-B144-92B5-39ECC2FCF56C}"/>
                </a:ext>
              </a:extLst>
            </p:cNvPr>
            <p:cNvGrpSpPr/>
            <p:nvPr/>
          </p:nvGrpSpPr>
          <p:grpSpPr>
            <a:xfrm rot="5400000">
              <a:off x="3408459" y="1761095"/>
              <a:ext cx="7389341" cy="3867150"/>
              <a:chOff x="-2179" y="331248"/>
              <a:chExt cx="12197989" cy="386715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272488C8-354E-D505-4A6F-E76113004B1D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D8D68ADC-342F-5780-3F36-36AE986283A2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DB43C0B7-A5E4-E0D2-A7CA-166E2E01BA03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82F2D9DF-05EB-E500-86EB-9486E0EFFA00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9EE83DE9-9E40-7ECA-B7DD-10A4DC7AE25B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4CEBB12F-FE62-2B75-1A34-783E6B886ABB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86857451-3F10-6109-4A6B-E9289285024A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C6AFD9CA-9B1C-F2CA-3195-F490B8CCE450}"/>
                </a:ext>
              </a:extLst>
            </p:cNvPr>
            <p:cNvGrpSpPr/>
            <p:nvPr/>
          </p:nvGrpSpPr>
          <p:grpSpPr>
            <a:xfrm rot="5400000">
              <a:off x="7022800" y="2639238"/>
              <a:ext cx="7232019" cy="1946910"/>
              <a:chOff x="-2179" y="2251488"/>
              <a:chExt cx="12194179" cy="1946910"/>
            </a:xfrm>
          </p:grpSpPr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E158F454-D862-789D-BC5E-0174531BC282}"/>
                  </a:ext>
                </a:extLst>
              </p:cNvPr>
              <p:cNvCxnSpPr/>
              <p:nvPr/>
            </p:nvCxnSpPr>
            <p:spPr>
              <a:xfrm>
                <a:off x="0" y="41983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85C92556-6D90-B618-F669-1DF8715B81B2}"/>
                  </a:ext>
                </a:extLst>
              </p:cNvPr>
              <p:cNvCxnSpPr/>
              <p:nvPr/>
            </p:nvCxnSpPr>
            <p:spPr>
              <a:xfrm>
                <a:off x="0" y="353926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034CF0AE-B066-6730-3B1F-5F8637743A49}"/>
                  </a:ext>
                </a:extLst>
              </p:cNvPr>
              <p:cNvCxnSpPr/>
              <p:nvPr/>
            </p:nvCxnSpPr>
            <p:spPr>
              <a:xfrm>
                <a:off x="-2179" y="291061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78E1CA1E-54BA-07EF-1A74-AC2D1FCD14B6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3A7424A-92A2-6817-2DF1-66A621BC417C}"/>
                </a:ext>
              </a:extLst>
            </p:cNvPr>
            <p:cNvGrpSpPr/>
            <p:nvPr/>
          </p:nvGrpSpPr>
          <p:grpSpPr>
            <a:xfrm>
              <a:off x="-7439" y="4819172"/>
              <a:ext cx="12197989" cy="1920240"/>
              <a:chOff x="-2179" y="331248"/>
              <a:chExt cx="12197989" cy="1920240"/>
            </a:xfrm>
          </p:grpSpPr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6CEB9EA7-CC8F-7F77-FC7C-68D0EE5DA934}"/>
                  </a:ext>
                </a:extLst>
              </p:cNvPr>
              <p:cNvCxnSpPr/>
              <p:nvPr/>
            </p:nvCxnSpPr>
            <p:spPr>
              <a:xfrm>
                <a:off x="-2179" y="225148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B61EDDC1-21A6-441B-33A6-2F849C8BF199}"/>
                  </a:ext>
                </a:extLst>
              </p:cNvPr>
              <p:cNvCxnSpPr/>
              <p:nvPr/>
            </p:nvCxnSpPr>
            <p:spPr>
              <a:xfrm>
                <a:off x="3810" y="161902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781135B0-210E-CEE9-16C8-B80947C44697}"/>
                  </a:ext>
                </a:extLst>
              </p:cNvPr>
              <p:cNvCxnSpPr/>
              <p:nvPr/>
            </p:nvCxnSpPr>
            <p:spPr>
              <a:xfrm>
                <a:off x="3810" y="95989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D6E8A959-1FA8-48D7-DAE8-8B520270F264}"/>
                  </a:ext>
                </a:extLst>
              </p:cNvPr>
              <p:cNvCxnSpPr/>
              <p:nvPr/>
            </p:nvCxnSpPr>
            <p:spPr>
              <a:xfrm>
                <a:off x="1631" y="331248"/>
                <a:ext cx="12192000" cy="0"/>
              </a:xfrm>
              <a:prstGeom prst="line">
                <a:avLst/>
              </a:prstGeom>
              <a:ln w="12700">
                <a:solidFill>
                  <a:schemeClr val="accent2">
                    <a:alpha val="15000"/>
                  </a:schemeClr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3040C49E-3FFB-9BD0-EFA5-CD15E38B39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8000"/>
                    </a14:imgEffect>
                  </a14:imgLayer>
                </a14:imgProps>
              </a:ext>
            </a:extLst>
          </a:blip>
          <a:srcRect l="11019" r="11016"/>
          <a:stretch/>
        </p:blipFill>
        <p:spPr>
          <a:xfrm>
            <a:off x="190946" y="132672"/>
            <a:ext cx="1765356" cy="922756"/>
          </a:xfrm>
          <a:prstGeom prst="rect">
            <a:avLst/>
          </a:prstGeom>
          <a:ln>
            <a:noFill/>
          </a:ln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740AD299-658D-6CA3-E130-993399B69C34}"/>
              </a:ext>
            </a:extLst>
          </p:cNvPr>
          <p:cNvGrpSpPr/>
          <p:nvPr/>
        </p:nvGrpSpPr>
        <p:grpSpPr>
          <a:xfrm>
            <a:off x="653514" y="959898"/>
            <a:ext cx="10958750" cy="5420852"/>
            <a:chOff x="1994848" y="750628"/>
            <a:chExt cx="8354704" cy="5229367"/>
          </a:xfrm>
        </p:grpSpPr>
        <p:sp>
          <p:nvSpPr>
            <p:cNvPr id="43" name="모서리가 둥근 직사각형 42">
              <a:extLst>
                <a:ext uri="{FF2B5EF4-FFF2-40B4-BE49-F238E27FC236}">
                  <a16:creationId xmlns:a16="http://schemas.microsoft.com/office/drawing/2014/main" id="{71FFFCC9-04C3-41FB-F85A-32E23AE6EABA}"/>
                </a:ext>
              </a:extLst>
            </p:cNvPr>
            <p:cNvSpPr/>
            <p:nvPr/>
          </p:nvSpPr>
          <p:spPr>
            <a:xfrm>
              <a:off x="2147248" y="9030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rgbClr val="E379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523C197D-3015-8803-6CD8-5E966C89CD2C}"/>
                </a:ext>
              </a:extLst>
            </p:cNvPr>
            <p:cNvSpPr/>
            <p:nvPr/>
          </p:nvSpPr>
          <p:spPr>
            <a:xfrm>
              <a:off x="1994848" y="750628"/>
              <a:ext cx="8202304" cy="5076967"/>
            </a:xfrm>
            <a:prstGeom prst="roundRect">
              <a:avLst>
                <a:gd name="adj" fmla="val 7527"/>
              </a:avLst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E0EC3014-01A5-022F-FFE4-5DF9D2CD0744}"/>
              </a:ext>
            </a:extLst>
          </p:cNvPr>
          <p:cNvSpPr/>
          <p:nvPr/>
        </p:nvSpPr>
        <p:spPr>
          <a:xfrm>
            <a:off x="3416815" y="474392"/>
            <a:ext cx="5290301" cy="694460"/>
          </a:xfrm>
          <a:prstGeom prst="roundRect">
            <a:avLst>
              <a:gd name="adj" fmla="val 27489"/>
            </a:avLst>
          </a:prstGeom>
          <a:solidFill>
            <a:schemeClr val="tx1">
              <a:lumMod val="95000"/>
              <a:lumOff val="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F69BC2D-245F-1347-E63F-4940A09364D0}"/>
              </a:ext>
            </a:extLst>
          </p:cNvPr>
          <p:cNvSpPr txBox="1"/>
          <p:nvPr/>
        </p:nvSpPr>
        <p:spPr>
          <a:xfrm>
            <a:off x="3888204" y="605953"/>
            <a:ext cx="415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600" dirty="0">
                <a:solidFill>
                  <a:schemeClr val="bg1"/>
                </a:solidFill>
              </a:rPr>
              <a:t>BOX</a:t>
            </a:r>
            <a:endParaRPr lang="ko-KR" altLang="en-US" sz="2400" b="1" spc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3390EE-4AB1-F1A5-63A8-DC97F80EC515}"/>
              </a:ext>
            </a:extLst>
          </p:cNvPr>
          <p:cNvSpPr txBox="1"/>
          <p:nvPr/>
        </p:nvSpPr>
        <p:spPr>
          <a:xfrm>
            <a:off x="1035740" y="1545676"/>
            <a:ext cx="7309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크기 적용을 어떻게 하나요</a:t>
            </a:r>
            <a:r>
              <a:rPr lang="en-US" altLang="ko-KR" sz="4000" b="1" dirty="0"/>
              <a:t>?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16DDD90E-613D-A0D6-8477-8832C9604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4243" y="2285737"/>
            <a:ext cx="6497697" cy="365946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FA5BCC4-96C5-D45D-ED48-F237B81BA1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6189" y="2277754"/>
            <a:ext cx="39497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0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2956</TotalTime>
  <Words>814</Words>
  <Application>Microsoft Macintosh PowerPoint</Application>
  <PresentationFormat>와이드스크린</PresentationFormat>
  <Paragraphs>134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0" baseType="lpstr">
      <vt:lpstr>맑은 고딕</vt:lpstr>
      <vt:lpstr>Arial</vt:lpstr>
      <vt:lpstr>Impact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MASTER</dc:creator>
  <cp:lastModifiedBy>a2392</cp:lastModifiedBy>
  <cp:revision>29</cp:revision>
  <dcterms:created xsi:type="dcterms:W3CDTF">2023-02-07T08:27:46Z</dcterms:created>
  <dcterms:modified xsi:type="dcterms:W3CDTF">2025-04-09T10:07:19Z</dcterms:modified>
</cp:coreProperties>
</file>

<file path=docProps/thumbnail.jpeg>
</file>